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Playfair Display"/>
      <p:regular r:id="rId21"/>
      <p:bold r:id="rId22"/>
      <p:italic r:id="rId23"/>
      <p:boldItalic r:id="rId24"/>
    </p:embeddedFont>
    <p:embeddedFont>
      <p:font typeface="Lato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18856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309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nl"/>
              <a:t>Gezonde relaties!</a:t>
            </a:r>
          </a:p>
        </p:txBody>
      </p:sp>
    </p:spTree>
    <p:extLst>
      <p:ext uri="{BB962C8B-B14F-4D97-AF65-F5344CB8AC3E}">
        <p14:creationId xmlns:p14="http://schemas.microsoft.com/office/powerpoint/2010/main" val="3106793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675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420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106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4446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2630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7589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854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878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25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6516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41272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8862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599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543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300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20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lt1"/>
                </a:solidFill>
              </a:rPr>
              <a:t>‹nr.›</a:t>
            </a:fld>
            <a:endParaRPr lang="n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lt1"/>
                </a:solidFill>
              </a:rPr>
              <a:t>‹nr.›</a:t>
            </a:fld>
            <a:endParaRPr lang="n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lt1"/>
                </a:solidFill>
              </a:rPr>
              <a:t>‹nr.›</a:t>
            </a:fld>
            <a:endParaRPr lang="n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‹nr.›</a:t>
            </a:fld>
            <a:endParaRPr lang="nl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.rijkers@pierson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73AuGOWDV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Wn_TJTrn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WELKOM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959975" y="2855525"/>
            <a:ext cx="3216300" cy="1245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nl"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Willeke Rijkers (</a:t>
            </a:r>
            <a:r>
              <a:rPr lang="nl" sz="1400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w.rijkers@pierson.nl</a:t>
            </a:r>
            <a:r>
              <a:rPr lang="nl"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nl"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afdelingsleider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nl"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Karin Blom (k.blom@pierson.nl)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nl"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Saskia de Kort (s.dekort@pierson.nl)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6657475" y="1022675"/>
            <a:ext cx="2265900" cy="1684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Schrijf op een geeltje wat je vragen zijn over eigenaarschap.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Plak dit geeltje op de deur.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Aan het eind komen we erop terug.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Hoe stimuleer je eigenaarschap?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“Isolation is the enemy of all improvement.”</a:t>
            </a:r>
          </a:p>
          <a:p>
            <a:pPr lvl="0" algn="r" rtl="0">
              <a:spcBef>
                <a:spcPts val="0"/>
              </a:spcBef>
              <a:buNone/>
            </a:pPr>
            <a:endParaRPr i="1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Connected autonomy - Verbinding vanuit visie - Reflectiecultuur</a:t>
            </a:r>
          </a:p>
          <a:p>
            <a:pPr lvl="0" algn="r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r>
              <a:rPr lang="nl"/>
              <a:t>Fullan</a:t>
            </a:r>
          </a:p>
        </p:txBody>
      </p:sp>
      <p:sp>
        <p:nvSpPr>
          <p:cNvPr id="120" name="Shape 120"/>
          <p:cNvSpPr/>
          <p:nvPr/>
        </p:nvSpPr>
        <p:spPr>
          <a:xfrm>
            <a:off x="0" y="4828150"/>
            <a:ext cx="206700" cy="249300"/>
          </a:xfrm>
          <a:prstGeom prst="donut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Hoe stimuleer je eigenaarschap?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86663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Vrijheid	          CONTACT			Gebondenheid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Eenzaamheid		    ALIGNMENT		         Verbondenheid</a:t>
            </a:r>
          </a:p>
          <a:p>
            <a:pPr lvl="0" algn="r" rtl="0">
              <a:spcBef>
                <a:spcPts val="0"/>
              </a:spcBef>
              <a:buNone/>
            </a:pPr>
            <a:endParaRPr i="1" dirty="0"/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‘Als mensen goede feedback krijgen, dan zullen ze met betere oplossingen komen dan de ‘leiders’ (Fullan, 2017 Toronto)</a:t>
            </a:r>
          </a:p>
          <a:p>
            <a:pPr lvl="0" algn="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7" name="Shape 127"/>
          <p:cNvSpPr/>
          <p:nvPr/>
        </p:nvSpPr>
        <p:spPr>
          <a:xfrm>
            <a:off x="0" y="4926050"/>
            <a:ext cx="206700" cy="140400"/>
          </a:xfrm>
          <a:prstGeom prst="donut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Feedbackcultuur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43225" y="1017450"/>
            <a:ext cx="3789000" cy="37953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geboden van feedback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Concrete observaties, geen interpretaties.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Tijdig, direct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Geen be- of veroordelingen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Eenduidig, niet verhuld, veilig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Perspectief vanuit wat goed ging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Geen feedback op eigenschappen.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Feedback op het proces en de mentale barrières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Concrete suggesties vanuit kennis en ervaring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Vervolgstap is eigen keuze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10.Van de vervolgstap is een concreet beeld geformuleerd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1102900" y="1017450"/>
            <a:ext cx="3368700" cy="3795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800" b="1"/>
              <a:t>Ontwikkelen feedbackcultuur:</a:t>
            </a:r>
          </a:p>
          <a:p>
            <a:pPr lvl="0">
              <a:spcBef>
                <a:spcPts val="0"/>
              </a:spcBef>
              <a:buNone/>
            </a:pPr>
            <a:endParaRPr sz="1800" b="1"/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nl" sz="1800"/>
              <a:t>expliciteren feedbackregels in teamcommunicatie.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nl" sz="1800"/>
              <a:t>Geef feedback tijdens vergadermomenten, teamvergaderingen, gesprekken en intervisie.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nl" sz="1800"/>
              <a:t>in ieder mogelijk gesprek.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nl" sz="1800"/>
              <a:t>voorbeeldgedrag leidinggevenden.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Uitwisselen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Voorbeelden van eigenaarschap  op je eigen school/samenwerkingsverband?</a:t>
            </a:r>
          </a:p>
          <a:p>
            <a:pPr lvl="0" algn="ctr">
              <a:spcBef>
                <a:spcPts val="0"/>
              </a:spcBef>
              <a:buNone/>
            </a:pPr>
            <a:r>
              <a:rPr lang="nl"/>
              <a:t>of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Hoe ziet de school met maximale mogelijkheden voor eigenaarschap eruit?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Leerlingen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personeel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jijzelf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10 minuten uitwisselen en 10 min terugkoppelen aan de groep van het meest inspirerende voorbeeld</a:t>
            </a:r>
          </a:p>
        </p:txBody>
      </p:sp>
      <p:sp>
        <p:nvSpPr>
          <p:cNvPr id="141" name="Shape 141"/>
          <p:cNvSpPr/>
          <p:nvPr/>
        </p:nvSpPr>
        <p:spPr>
          <a:xfrm>
            <a:off x="0" y="4806400"/>
            <a:ext cx="206700" cy="249300"/>
          </a:xfrm>
          <a:prstGeom prst="donut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Deurvragen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 dirty="0"/>
              <a:t>Wat is de eerste stap naar meer eigenaarschap op jouw school/samenwerkingsverband? 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Welke vragen liggen nog open?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Waar of bij wie kun je antwoorden zoeken om een stapje dichterbij te komen?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nl" sz="3000" dirty="0">
                <a:solidFill>
                  <a:srgbClr val="CC0000"/>
                </a:solidFill>
              </a:rPr>
              <a:t>Celebrate the steps!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nl" dirty="0"/>
              <a:t>Schoolleider Sherri Boland (2016)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dirty="0"/>
              <a:t>Aanvullende informatie voor thuis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nl"/>
              <a:t>                       </a:t>
            </a:r>
            <a:r>
              <a:rPr lang="nl" u="sng">
                <a:solidFill>
                  <a:schemeClr val="hlink"/>
                </a:solidFill>
                <a:hlinkClick r:id="rId3"/>
              </a:rPr>
              <a:t>Feedback</a:t>
            </a:r>
            <a:r>
              <a:rPr lang="nl"/>
              <a:t> cultuur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675" y="1152462"/>
            <a:ext cx="7734300" cy="33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381325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Feedbackcultuur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nl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Gerichte vragen</a:t>
            </a:r>
          </a:p>
          <a:p>
            <a:pPr marL="457200" lvl="0" indent="-330200" rtl="0">
              <a:spcBef>
                <a:spcPts val="600"/>
              </a:spcBef>
              <a:spcAft>
                <a:spcPts val="0"/>
              </a:spcAft>
              <a:buSzPct val="100000"/>
              <a:buFont typeface="Arial"/>
            </a:pPr>
            <a:r>
              <a:rPr lang="nl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Taakniveau</a:t>
            </a:r>
            <a:r>
              <a:rPr lang="nl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Voor welke taak sta je, wat wil je (precies) realiseren?</a:t>
            </a:r>
          </a:p>
          <a:p>
            <a:pPr marL="457200" lvl="0" indent="-330200" rtl="0">
              <a:spcBef>
                <a:spcPts val="600"/>
              </a:spcBef>
              <a:spcAft>
                <a:spcPts val="0"/>
              </a:spcAft>
              <a:buSzPct val="100000"/>
              <a:buFont typeface="Arial"/>
            </a:pPr>
            <a:r>
              <a:rPr lang="nl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Procesniveau</a:t>
            </a:r>
            <a:r>
              <a:rPr lang="nl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Wat is je gekozen aanpak? Welke vaardigheden vraagt dit van jou (en eventueel van anderen)? Hoe heb je het werkproces ingericht?</a:t>
            </a:r>
          </a:p>
          <a:p>
            <a:pPr marL="457200" lvl="0" indent="-330200" rtl="0">
              <a:spcBef>
                <a:spcPts val="600"/>
              </a:spcBef>
              <a:spcAft>
                <a:spcPts val="0"/>
              </a:spcAft>
              <a:buSzPct val="100000"/>
              <a:buFont typeface="Arial"/>
            </a:pPr>
            <a:r>
              <a:rPr lang="nl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Zelfregulatieniveau: </a:t>
            </a:r>
            <a:r>
              <a:rPr lang="nl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Hoe houd je zicht en controle op je eigen leerproces? Stuur je jezelf bij als het niet gaat zoals je wil? Leer je van je eigen aanpak?</a:t>
            </a:r>
          </a:p>
          <a:p>
            <a:pPr marL="457200" lvl="0" indent="-330200" rtl="0">
              <a:spcBef>
                <a:spcPts val="600"/>
              </a:spcBef>
              <a:spcAft>
                <a:spcPts val="0"/>
              </a:spcAft>
              <a:buSzPct val="100000"/>
              <a:buFont typeface="Arial"/>
            </a:pPr>
            <a:r>
              <a:rPr lang="nl" sz="1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Persoonsniveau: </a:t>
            </a:r>
            <a:r>
              <a:rPr lang="nl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Als je ziet hoe het proces loopt, wat zegt dat dan over jezelf? Wat moet je aanpakken of ontwikkelen?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nl" sz="2400" b="0">
                <a:latin typeface="Arial"/>
                <a:ea typeface="Arial"/>
                <a:cs typeface="Arial"/>
                <a:sym typeface="Arial"/>
              </a:rPr>
              <a:t>“Being right is not a strategy to change.”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Oplossingsgericht werken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Nieuwe ervaringen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Je voelt je een deel van het geheel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Fouten maken mag en moet.</a:t>
            </a:r>
          </a:p>
          <a:p>
            <a:pPr lvl="0" algn="r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r>
              <a:rPr lang="nl"/>
              <a:t>Fullan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Change from the middle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Eigenaarschap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Growth mindset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film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451175" y="184825"/>
            <a:ext cx="6241800" cy="424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 b="1">
                <a:solidFill>
                  <a:srgbClr val="134F5C"/>
                </a:solidFill>
              </a:rPr>
              <a:t>Wat doet jouw school om een growth mindset te stimuleren?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043925" y="4665025"/>
            <a:ext cx="6263400" cy="73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The power of YET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Eigenaarschap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/>
              <a:t>Sterke betrokkenheid bij eigen ontwikkeling,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/>
              <a:t>vermogen hoge doelen te stellen,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/>
              <a:t>wens daarvoor verantwoordelijkheid te nemen,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/>
              <a:t>zich ervoor in te zetten,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/>
              <a:t>en verantwoording af te willen leggen.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nl" dirty="0"/>
              <a:t>Mulder e.a. (2016)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"/>
              <a:t>Waarom meer eigenaarschap?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nl"/>
              <a:t>Persoonlijke motivaties om meer eigenaarschap te stimuleren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nl"/>
              <a:t>Maak een notitie voor jezelf.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Waarom meer eigenaarschap?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nl"/>
              <a:t>Grotere intrinsieke motivatie om te ontwikkelen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Blijere mensen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Betere resultaten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(Minder werkdruk*)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Leerlingen zijn beter voorbereid op een leven in een nog onbekende maatschappij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nl"/>
              <a:t>onder meer: Fullan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Hoe stimuleer je eigenaarschap?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25688" y="1451675"/>
            <a:ext cx="8520600" cy="314867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nl"/>
              <a:t>Laat los en geef ruimte, tegelijkertijd: houd verbinding vanuit visie**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Ga uit van de kracht van de groep.*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Geef vertrouwen (meer capacity building, minder verantwoording).*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Wees transparant.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Simplexity: complexe verandering? Kies een beperkt aantal factoren.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/>
              <a:t>Maak zichtbaar wat je doet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r>
              <a:rPr lang="nl" i="1"/>
              <a:t> vrij naar: Fullan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r>
              <a:rPr lang="nl"/>
              <a:t>Fullan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Hoe stimuleer je eigenaarschap?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514350" indent="-285750"/>
            <a:r>
              <a:rPr lang="nl" dirty="0"/>
              <a:t>Werk aan gezamenlijk bewustzijn van het waarom.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Stimuleer samen-leren-cultuur.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Stimuleer feedbackcultuur.**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Growth mindset**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Heb hoge verwachtingen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nl" dirty="0"/>
              <a:t>Heb aandacht voor alles wat angst kan veroorzaken (Catmull).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nl" i="1" dirty="0"/>
              <a:t> vrij naar: Fullan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algn="r" rtl="0">
              <a:spcBef>
                <a:spcPts val="0"/>
              </a:spcBef>
              <a:buNone/>
            </a:pPr>
            <a:r>
              <a:rPr lang="nl" dirty="0"/>
              <a:t>Fullan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"/>
              <a:t>Hoe stimuleer je eigenaarschap?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nl" sz="2400"/>
              <a:t>Fouten maken mag en moet!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nl" sz="2400"/>
              <a:t>Model dit.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1A521F5B81CF4A8C421C5E78945C05" ma:contentTypeVersion="8" ma:contentTypeDescription="Een nieuw document maken." ma:contentTypeScope="" ma:versionID="ab6be822de0441fa3eacfecdb5fdb1c6">
  <xsd:schema xmlns:xsd="http://www.w3.org/2001/XMLSchema" xmlns:xs="http://www.w3.org/2001/XMLSchema" xmlns:p="http://schemas.microsoft.com/office/2006/metadata/properties" xmlns:ns2="563365e8-3cc6-4974-902f-0038e1bc10c5" xmlns:ns3="94ba0a50-694a-480e-bca1-f44bb9ee8df9" targetNamespace="http://schemas.microsoft.com/office/2006/metadata/properties" ma:root="true" ma:fieldsID="51619d115325d27a8685b08eefc69ed6" ns2:_="" ns3:_="">
    <xsd:import namespace="563365e8-3cc6-4974-902f-0038e1bc10c5"/>
    <xsd:import namespace="94ba0a50-694a-480e-bca1-f44bb9ee8d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365e8-3cc6-4974-902f-0038e1bc10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a0a50-694a-480e-bca1-f44bb9ee8d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5120CB-9A37-4229-9197-E8FDC767B5E6}"/>
</file>

<file path=customXml/itemProps2.xml><?xml version="1.0" encoding="utf-8"?>
<ds:datastoreItem xmlns:ds="http://schemas.openxmlformats.org/officeDocument/2006/customXml" ds:itemID="{C096C421-D8B1-4F28-94C4-624723D4F44F}"/>
</file>

<file path=customXml/itemProps3.xml><?xml version="1.0" encoding="utf-8"?>
<ds:datastoreItem xmlns:ds="http://schemas.openxmlformats.org/officeDocument/2006/customXml" ds:itemID="{B3118656-5256-4408-B64A-8493C9592E6B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633</Words>
  <Application>Microsoft Office PowerPoint</Application>
  <PresentationFormat>Diavoorstelling (16:9)</PresentationFormat>
  <Paragraphs>136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Playfair Display</vt:lpstr>
      <vt:lpstr>Arial</vt:lpstr>
      <vt:lpstr>Lato</vt:lpstr>
      <vt:lpstr>Coral</vt:lpstr>
      <vt:lpstr>WELKOM</vt:lpstr>
      <vt:lpstr>Change from the middle</vt:lpstr>
      <vt:lpstr>Growth mindset</vt:lpstr>
      <vt:lpstr>Eigenaarschap</vt:lpstr>
      <vt:lpstr>Waarom meer eigenaarschap?</vt:lpstr>
      <vt:lpstr>Waarom meer eigenaarschap?</vt:lpstr>
      <vt:lpstr>Hoe stimuleer je eigenaarschap?</vt:lpstr>
      <vt:lpstr>Hoe stimuleer je eigenaarschap?</vt:lpstr>
      <vt:lpstr>Hoe stimuleer je eigenaarschap?</vt:lpstr>
      <vt:lpstr>Hoe stimuleer je eigenaarschap?</vt:lpstr>
      <vt:lpstr>Hoe stimuleer je eigenaarschap?</vt:lpstr>
      <vt:lpstr>Feedbackcultuur</vt:lpstr>
      <vt:lpstr>Uitwisselen</vt:lpstr>
      <vt:lpstr>Deurvragen</vt:lpstr>
      <vt:lpstr>Aanvullende informatie voor thuis</vt:lpstr>
      <vt:lpstr>                       Feedback cultuur</vt:lpstr>
      <vt:lpstr>Feedbackcultuur</vt:lpstr>
      <vt:lpstr>“Being right is not a strategy to change.”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Gebruiker</dc:creator>
  <cp:lastModifiedBy>Borbála Rombouts</cp:lastModifiedBy>
  <cp:revision>3</cp:revision>
  <dcterms:modified xsi:type="dcterms:W3CDTF">2017-10-02T07:29:25Z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0x010100FD1A521F5B81CF4A8C421C5E78945C05</vt:lpwstr>
  </property>
</Properties>
</file>