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4" r:id="rId1"/>
  </p:sldMasterIdLst>
  <p:notesMasterIdLst>
    <p:notesMasterId r:id="rId13"/>
  </p:notesMasterIdLst>
  <p:handoutMasterIdLst>
    <p:handoutMasterId r:id="rId14"/>
  </p:handoutMasterIdLst>
  <p:sldIdLst>
    <p:sldId id="311" r:id="rId2"/>
    <p:sldId id="314" r:id="rId3"/>
    <p:sldId id="312" r:id="rId4"/>
    <p:sldId id="315" r:id="rId5"/>
    <p:sldId id="313" r:id="rId6"/>
    <p:sldId id="310" r:id="rId7"/>
    <p:sldId id="306" r:id="rId8"/>
    <p:sldId id="317" r:id="rId9"/>
    <p:sldId id="318" r:id="rId10"/>
    <p:sldId id="316" r:id="rId11"/>
    <p:sldId id="286" r:id="rId12"/>
  </p:sldIdLst>
  <p:sldSz cx="12195175" cy="6858000"/>
  <p:notesSz cx="6797675" cy="9926638"/>
  <p:embeddedFontLst>
    <p:embeddedFont>
      <p:font typeface="Arial" panose="020B060402020202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erriweather Light" panose="00000400000000000000" pitchFamily="2" charset="0"/>
      <p:regular r:id="rId23"/>
      <p:italic r:id="rId24"/>
    </p:embeddedFont>
    <p:embeddedFont>
      <p:font typeface="Merriweather Regular" panose="020B0604020202020204" charset="0"/>
      <p:regular r:id="rId25"/>
      <p:bold r:id="rId26"/>
      <p:italic r:id="rId27"/>
      <p:boldItalic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  <p:embeddedFont>
      <p:font typeface="Open Sans Light" panose="020B0306030504020204" pitchFamily="34" charset="0"/>
      <p:regular r:id="rId33"/>
      <p:italic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defaultTextStyle>
    <a:defPPr lvl="0">
      <a:defRPr lang="nl-NL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0">
          <p15:clr>
            <a:srgbClr val="A4A3A4"/>
          </p15:clr>
        </p15:guide>
        <p15:guide id="2" orient="horz" pos="4038">
          <p15:clr>
            <a:srgbClr val="A4A3A4"/>
          </p15:clr>
        </p15:guide>
        <p15:guide id="3" orient="horz" pos="989">
          <p15:clr>
            <a:srgbClr val="A4A3A4"/>
          </p15:clr>
        </p15:guide>
        <p15:guide id="4" orient="horz" pos="2682">
          <p15:clr>
            <a:srgbClr val="A4A3A4"/>
          </p15:clr>
        </p15:guide>
        <p15:guide id="5" orient="horz" pos="104">
          <p15:clr>
            <a:srgbClr val="A4A3A4"/>
          </p15:clr>
        </p15:guide>
        <p15:guide id="6" orient="horz" pos="3351">
          <p15:clr>
            <a:srgbClr val="A4A3A4"/>
          </p15:clr>
        </p15:guide>
        <p15:guide id="7" orient="horz" pos="3181">
          <p15:clr>
            <a:srgbClr val="A4A3A4"/>
          </p15:clr>
        </p15:guide>
        <p15:guide id="8" orient="horz" pos="1074">
          <p15:clr>
            <a:srgbClr val="A4A3A4"/>
          </p15:clr>
        </p15:guide>
        <p15:guide id="9" orient="horz" pos="3593">
          <p15:clr>
            <a:srgbClr val="A4A3A4"/>
          </p15:clr>
        </p15:guide>
        <p15:guide id="10" pos="3777">
          <p15:clr>
            <a:srgbClr val="A4A3A4"/>
          </p15:clr>
        </p15:guide>
        <p15:guide id="11" pos="739">
          <p15:clr>
            <a:srgbClr val="A4A3A4"/>
          </p15:clr>
        </p15:guide>
        <p15:guide id="12" pos="7273">
          <p15:clr>
            <a:srgbClr val="A4A3A4"/>
          </p15:clr>
        </p15:guide>
        <p15:guide id="13" pos="1604">
          <p15:clr>
            <a:srgbClr val="A4A3A4"/>
          </p15:clr>
        </p15:guide>
        <p15:guide id="14" pos="5145">
          <p15:clr>
            <a:srgbClr val="A4A3A4"/>
          </p15:clr>
        </p15:guide>
        <p15:guide id="15" pos="5282">
          <p15:clr>
            <a:srgbClr val="A4A3A4"/>
          </p15:clr>
        </p15:guide>
        <p15:guide id="16" pos="1447">
          <p15:clr>
            <a:srgbClr val="A4A3A4"/>
          </p15:clr>
        </p15:guide>
        <p15:guide id="17" pos="6651">
          <p15:clr>
            <a:srgbClr val="A4A3A4"/>
          </p15:clr>
        </p15:guide>
        <p15:guide id="18" pos="36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3F2B"/>
    <a:srgbClr val="522980"/>
    <a:srgbClr val="6687C3"/>
    <a:srgbClr val="171D42"/>
    <a:srgbClr val="63A593"/>
    <a:srgbClr val="921E56"/>
    <a:srgbClr val="DD9562"/>
    <a:srgbClr val="D49562"/>
    <a:srgbClr val="D49868"/>
    <a:srgbClr val="C00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47"/>
  </p:normalViewPr>
  <p:slideViewPr>
    <p:cSldViewPr snapToGrid="0">
      <p:cViewPr varScale="1">
        <p:scale>
          <a:sx n="120" d="100"/>
          <a:sy n="120" d="100"/>
        </p:scale>
        <p:origin x="475" y="86"/>
      </p:cViewPr>
      <p:guideLst>
        <p:guide orient="horz" pos="1530"/>
        <p:guide orient="horz" pos="4038"/>
        <p:guide orient="horz" pos="989"/>
        <p:guide orient="horz" pos="2682"/>
        <p:guide orient="horz" pos="104"/>
        <p:guide orient="horz" pos="3351"/>
        <p:guide orient="horz" pos="3181"/>
        <p:guide orient="horz" pos="1074"/>
        <p:guide orient="horz" pos="3593"/>
        <p:guide pos="3777"/>
        <p:guide pos="739"/>
        <p:guide pos="7273"/>
        <p:guide pos="1604"/>
        <p:guide pos="5145"/>
        <p:guide pos="5282"/>
        <p:guide pos="1447"/>
        <p:guide pos="6651"/>
        <p:guide pos="36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70" d="100"/>
          <a:sy n="170" d="100"/>
        </p:scale>
        <p:origin x="54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presProps" Target="presProps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4e1635bdb637532/Documenten/Figuur%20VO-rappo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olisservices.sharepoint.com/sites/VO-monitor2023/Shared%20Documents/General/Rapport/Figuren%20VO-rappo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'[Figuur VO-rapport.xlsx]Figuur 3.1'!$B$1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698D4"/>
            </a:solidFill>
            <a:ln>
              <a:noFill/>
            </a:ln>
            <a:effectLst/>
          </c:spPr>
          <c:invertIfNegative val="0"/>
          <c:cat>
            <c:strRef>
              <c:f>'[Figuur VO-rapport.xlsx]Figuur 3.1'!$A$2:$A$6</c:f>
              <c:strCache>
                <c:ptCount val="5"/>
                <c:pt idx="0">
                  <c:v>Medewerkers in verschillende levensfasen</c:v>
                </c:pt>
                <c:pt idx="1">
                  <c:v>Ontwikkelperspectief van schoolleiders</c:v>
                </c:pt>
                <c:pt idx="2">
                  <c:v>Ontwikkelperspectief van leraren</c:v>
                </c:pt>
                <c:pt idx="3">
                  <c:v>Duurzame inzetbaarheid van personeel</c:v>
                </c:pt>
                <c:pt idx="4">
                  <c:v>Realiseren van de onderwijskundige doelen</c:v>
                </c:pt>
              </c:strCache>
            </c:strRef>
          </c:cat>
          <c:val>
            <c:numRef>
              <c:f>'[Figuur VO-rapport.xlsx]Figuur 3.1'!$B$2:$B$6</c:f>
              <c:numCache>
                <c:formatCode>0.0</c:formatCode>
                <c:ptCount val="5"/>
                <c:pt idx="0">
                  <c:v>7.1</c:v>
                </c:pt>
                <c:pt idx="1">
                  <c:v>7.5</c:v>
                </c:pt>
                <c:pt idx="2">
                  <c:v>7.3</c:v>
                </c:pt>
                <c:pt idx="3">
                  <c:v>7.2</c:v>
                </c:pt>
                <c:pt idx="4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65-411F-88A6-2E151CCCB93B}"/>
            </c:ext>
          </c:extLst>
        </c:ser>
        <c:ser>
          <c:idx val="1"/>
          <c:order val="1"/>
          <c:tx>
            <c:strRef>
              <c:f>'[Figuur VO-rapport.xlsx]Figuur 3.1'!$C$1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E08099"/>
            </a:solidFill>
            <a:ln>
              <a:noFill/>
            </a:ln>
            <a:effectLst/>
          </c:spPr>
          <c:invertIfNegative val="0"/>
          <c:cat>
            <c:strRef>
              <c:f>'[Figuur VO-rapport.xlsx]Figuur 3.1'!$A$2:$A$6</c:f>
              <c:strCache>
                <c:ptCount val="5"/>
                <c:pt idx="0">
                  <c:v>Medewerkers in verschillende levensfasen</c:v>
                </c:pt>
                <c:pt idx="1">
                  <c:v>Ontwikkelperspectief van schoolleiders</c:v>
                </c:pt>
                <c:pt idx="2">
                  <c:v>Ontwikkelperspectief van leraren</c:v>
                </c:pt>
                <c:pt idx="3">
                  <c:v>Duurzame inzetbaarheid van personeel</c:v>
                </c:pt>
                <c:pt idx="4">
                  <c:v>Realiseren van de onderwijskundige doelen</c:v>
                </c:pt>
              </c:strCache>
            </c:strRef>
          </c:cat>
          <c:val>
            <c:numRef>
              <c:f>'[Figuur VO-rapport.xlsx]Figuur 3.1'!$C$2:$C$6</c:f>
              <c:numCache>
                <c:formatCode>0.0</c:formatCode>
                <c:ptCount val="5"/>
                <c:pt idx="0">
                  <c:v>6.9</c:v>
                </c:pt>
                <c:pt idx="1">
                  <c:v>7.4</c:v>
                </c:pt>
                <c:pt idx="2">
                  <c:v>7.4</c:v>
                </c:pt>
                <c:pt idx="3">
                  <c:v>7.2</c:v>
                </c:pt>
                <c:pt idx="4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65-411F-88A6-2E151CCCB93B}"/>
            </c:ext>
          </c:extLst>
        </c:ser>
        <c:ser>
          <c:idx val="2"/>
          <c:order val="2"/>
          <c:tx>
            <c:strRef>
              <c:f>'[Figuur VO-rapport.xlsx]Figuur 3.1'!$D$1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AE980"/>
            </a:solidFill>
            <a:ln>
              <a:noFill/>
            </a:ln>
            <a:effectLst/>
          </c:spPr>
          <c:invertIfNegative val="0"/>
          <c:cat>
            <c:strRef>
              <c:f>'[Figuur VO-rapport.xlsx]Figuur 3.1'!$A$2:$A$6</c:f>
              <c:strCache>
                <c:ptCount val="5"/>
                <c:pt idx="0">
                  <c:v>Medewerkers in verschillende levensfasen</c:v>
                </c:pt>
                <c:pt idx="1">
                  <c:v>Ontwikkelperspectief van schoolleiders</c:v>
                </c:pt>
                <c:pt idx="2">
                  <c:v>Ontwikkelperspectief van leraren</c:v>
                </c:pt>
                <c:pt idx="3">
                  <c:v>Duurzame inzetbaarheid van personeel</c:v>
                </c:pt>
                <c:pt idx="4">
                  <c:v>Realiseren van de onderwijskundige doelen</c:v>
                </c:pt>
              </c:strCache>
            </c:strRef>
          </c:cat>
          <c:val>
            <c:numRef>
              <c:f>'[Figuur VO-rapport.xlsx]Figuur 3.1'!$D$2:$D$6</c:f>
              <c:numCache>
                <c:formatCode>0.0</c:formatCode>
                <c:ptCount val="5"/>
                <c:pt idx="1">
                  <c:v>7.4</c:v>
                </c:pt>
                <c:pt idx="2">
                  <c:v>7.3</c:v>
                </c:pt>
                <c:pt idx="3">
                  <c:v>7.1</c:v>
                </c:pt>
                <c:pt idx="4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65-411F-88A6-2E151CCCB9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8348511"/>
        <c:axId val="678271455"/>
      </c:barChart>
      <c:catAx>
        <c:axId val="358348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nl-NL"/>
          </a:p>
        </c:txPr>
        <c:crossAx val="678271455"/>
        <c:crosses val="autoZero"/>
        <c:auto val="1"/>
        <c:lblAlgn val="ctr"/>
        <c:lblOffset val="100"/>
        <c:noMultiLvlLbl val="0"/>
      </c:catAx>
      <c:valAx>
        <c:axId val="678271455"/>
        <c:scaling>
          <c:orientation val="minMax"/>
          <c:max val="10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nl-NL"/>
          </a:p>
        </c:txPr>
        <c:crossAx val="358348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'[Figuren VO-rapport.xlsx]Figuur 3.2'!$B$1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698D4"/>
            </a:solidFill>
            <a:ln>
              <a:noFill/>
            </a:ln>
            <a:effectLst/>
          </c:spPr>
          <c:invertIfNegative val="0"/>
          <c:cat>
            <c:strRef>
              <c:f>'[Figuren VO-rapport.xlsx]Figuur 3.2'!$A$2:$A$6</c:f>
              <c:strCache>
                <c:ptCount val="5"/>
                <c:pt idx="0">
                  <c:v>Medewerkers in verschillende levensfasen</c:v>
                </c:pt>
                <c:pt idx="1">
                  <c:v>Ontwikkelperspectief van schoolleiders</c:v>
                </c:pt>
                <c:pt idx="2">
                  <c:v>Ontwikkelperspectief van leraren</c:v>
                </c:pt>
                <c:pt idx="3">
                  <c:v>Duurzame inzetbaarheid van personeel</c:v>
                </c:pt>
                <c:pt idx="4">
                  <c:v>Realiseren van de onderwijskundige doelen</c:v>
                </c:pt>
              </c:strCache>
            </c:strRef>
          </c:cat>
          <c:val>
            <c:numRef>
              <c:f>'[Figuren VO-rapport.xlsx]Figuur 3.2'!$B$2:$B$6</c:f>
              <c:numCache>
                <c:formatCode>0.0</c:formatCode>
                <c:ptCount val="5"/>
                <c:pt idx="0">
                  <c:v>6.8</c:v>
                </c:pt>
                <c:pt idx="1">
                  <c:v>6.8</c:v>
                </c:pt>
                <c:pt idx="2">
                  <c:v>7</c:v>
                </c:pt>
                <c:pt idx="3">
                  <c:v>7</c:v>
                </c:pt>
                <c:pt idx="4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6C-4D7E-B049-A9E51E5D197A}"/>
            </c:ext>
          </c:extLst>
        </c:ser>
        <c:ser>
          <c:idx val="1"/>
          <c:order val="1"/>
          <c:tx>
            <c:strRef>
              <c:f>'[Figuren VO-rapport.xlsx]Figuur 3.2'!$C$1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E08099"/>
            </a:solidFill>
            <a:ln>
              <a:noFill/>
            </a:ln>
            <a:effectLst/>
          </c:spPr>
          <c:invertIfNegative val="0"/>
          <c:cat>
            <c:strRef>
              <c:f>'[Figuren VO-rapport.xlsx]Figuur 3.2'!$A$2:$A$6</c:f>
              <c:strCache>
                <c:ptCount val="5"/>
                <c:pt idx="0">
                  <c:v>Medewerkers in verschillende levensfasen</c:v>
                </c:pt>
                <c:pt idx="1">
                  <c:v>Ontwikkelperspectief van schoolleiders</c:v>
                </c:pt>
                <c:pt idx="2">
                  <c:v>Ontwikkelperspectief van leraren</c:v>
                </c:pt>
                <c:pt idx="3">
                  <c:v>Duurzame inzetbaarheid van personeel</c:v>
                </c:pt>
                <c:pt idx="4">
                  <c:v>Realiseren van de onderwijskundige doelen</c:v>
                </c:pt>
              </c:strCache>
            </c:strRef>
          </c:cat>
          <c:val>
            <c:numRef>
              <c:f>'[Figuren VO-rapport.xlsx]Figuur 3.2'!$C$2:$C$6</c:f>
              <c:numCache>
                <c:formatCode>0.0</c:formatCode>
                <c:ptCount val="5"/>
                <c:pt idx="0">
                  <c:v>7</c:v>
                </c:pt>
                <c:pt idx="1">
                  <c:v>7.1</c:v>
                </c:pt>
                <c:pt idx="2">
                  <c:v>7.3</c:v>
                </c:pt>
                <c:pt idx="3">
                  <c:v>7.2</c:v>
                </c:pt>
                <c:pt idx="4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6C-4D7E-B049-A9E51E5D1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8348511"/>
        <c:axId val="678271455"/>
      </c:barChart>
      <c:catAx>
        <c:axId val="358348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nl-NL"/>
          </a:p>
        </c:txPr>
        <c:crossAx val="678271455"/>
        <c:crosses val="autoZero"/>
        <c:auto val="1"/>
        <c:lblAlgn val="ctr"/>
        <c:lblOffset val="100"/>
        <c:noMultiLvlLbl val="0"/>
      </c:catAx>
      <c:valAx>
        <c:axId val="678271455"/>
        <c:scaling>
          <c:orientation val="minMax"/>
          <c:max val="10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nl-NL"/>
          </a:p>
        </c:txPr>
        <c:crossAx val="358348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'[Figuren VO-rapport.xlsx]Figuur 2.1'!$B$1</c:f>
              <c:strCache>
                <c:ptCount val="1"/>
                <c:pt idx="0">
                  <c:v>Leraren</c:v>
                </c:pt>
              </c:strCache>
            </c:strRef>
          </c:tx>
          <c:spPr>
            <a:solidFill>
              <a:srgbClr val="7698D4"/>
            </a:solidFill>
            <a:ln>
              <a:noFill/>
            </a:ln>
            <a:effectLst/>
          </c:spPr>
          <c:invertIfNegative val="0"/>
          <c:cat>
            <c:strRef>
              <c:f>'[Figuren VO-rapport.xlsx]Figuur 2.1'!$A$2:$A$6</c:f>
              <c:strCache>
                <c:ptCount val="5"/>
                <c:pt idx="0">
                  <c:v>Medewerkers in verschillende levensfasen</c:v>
                </c:pt>
                <c:pt idx="1">
                  <c:v>Ontwikkelperspectief van schoolleiders</c:v>
                </c:pt>
                <c:pt idx="2">
                  <c:v>Ontwikkelperspectief van leraren</c:v>
                </c:pt>
                <c:pt idx="3">
                  <c:v>Duurzame inzetbaarheid van personeel</c:v>
                </c:pt>
                <c:pt idx="4">
                  <c:v>Realiseren van de onderwijskundige doelen</c:v>
                </c:pt>
              </c:strCache>
            </c:strRef>
          </c:cat>
          <c:val>
            <c:numRef>
              <c:f>'[Figuren VO-rapport.xlsx]Figuur 2.1'!$B$2:$B$6</c:f>
              <c:numCache>
                <c:formatCode>General</c:formatCode>
                <c:ptCount val="5"/>
                <c:pt idx="0" formatCode="0.0">
                  <c:v>6</c:v>
                </c:pt>
                <c:pt idx="2" formatCode="0.0">
                  <c:v>6</c:v>
                </c:pt>
                <c:pt idx="3" formatCode="0.0">
                  <c:v>5.0999999999999996</c:v>
                </c:pt>
                <c:pt idx="4" formatCode="0.0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9D-435E-997B-B4DC4774400E}"/>
            </c:ext>
          </c:extLst>
        </c:ser>
        <c:ser>
          <c:idx val="1"/>
          <c:order val="1"/>
          <c:tx>
            <c:strRef>
              <c:f>'[Figuren VO-rapport.xlsx]Figuur 2.1'!$C$1</c:f>
              <c:strCache>
                <c:ptCount val="1"/>
                <c:pt idx="0">
                  <c:v>Middenmanagers</c:v>
                </c:pt>
              </c:strCache>
            </c:strRef>
          </c:tx>
          <c:spPr>
            <a:solidFill>
              <a:srgbClr val="E08099"/>
            </a:solidFill>
            <a:ln>
              <a:noFill/>
            </a:ln>
            <a:effectLst/>
          </c:spPr>
          <c:invertIfNegative val="0"/>
          <c:cat>
            <c:strRef>
              <c:f>'[Figuren VO-rapport.xlsx]Figuur 2.1'!$A$2:$A$6</c:f>
              <c:strCache>
                <c:ptCount val="5"/>
                <c:pt idx="0">
                  <c:v>Medewerkers in verschillende levensfasen</c:v>
                </c:pt>
                <c:pt idx="1">
                  <c:v>Ontwikkelperspectief van schoolleiders</c:v>
                </c:pt>
                <c:pt idx="2">
                  <c:v>Ontwikkelperspectief van leraren</c:v>
                </c:pt>
                <c:pt idx="3">
                  <c:v>Duurzame inzetbaarheid van personeel</c:v>
                </c:pt>
                <c:pt idx="4">
                  <c:v>Realiseren van de onderwijskundige doelen</c:v>
                </c:pt>
              </c:strCache>
            </c:strRef>
          </c:cat>
          <c:val>
            <c:numRef>
              <c:f>'[Figuren VO-rapport.xlsx]Figuur 2.1'!$C$2:$C$6</c:f>
              <c:numCache>
                <c:formatCode>0.0</c:formatCode>
                <c:ptCount val="5"/>
                <c:pt idx="0">
                  <c:v>6.3</c:v>
                </c:pt>
                <c:pt idx="1">
                  <c:v>6.4</c:v>
                </c:pt>
                <c:pt idx="2">
                  <c:v>6.7</c:v>
                </c:pt>
                <c:pt idx="3">
                  <c:v>6.4</c:v>
                </c:pt>
                <c:pt idx="4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9D-435E-997B-B4DC4774400E}"/>
            </c:ext>
          </c:extLst>
        </c:ser>
        <c:ser>
          <c:idx val="2"/>
          <c:order val="2"/>
          <c:tx>
            <c:strRef>
              <c:f>'[Figuren VO-rapport.xlsx]Figuur 2.1'!$D$1</c:f>
              <c:strCache>
                <c:ptCount val="1"/>
                <c:pt idx="0">
                  <c:v>Eindverantwoordelijke schoolleiders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'[Figuren VO-rapport.xlsx]Figuur 2.1'!$A$2:$A$6</c:f>
              <c:strCache>
                <c:ptCount val="5"/>
                <c:pt idx="0">
                  <c:v>Medewerkers in verschillende levensfasen</c:v>
                </c:pt>
                <c:pt idx="1">
                  <c:v>Ontwikkelperspectief van schoolleiders</c:v>
                </c:pt>
                <c:pt idx="2">
                  <c:v>Ontwikkelperspectief van leraren</c:v>
                </c:pt>
                <c:pt idx="3">
                  <c:v>Duurzame inzetbaarheid van personeel</c:v>
                </c:pt>
                <c:pt idx="4">
                  <c:v>Realiseren van de onderwijskundige doelen</c:v>
                </c:pt>
              </c:strCache>
            </c:strRef>
          </c:cat>
          <c:val>
            <c:numRef>
              <c:f>'[Figuren VO-rapport.xlsx]Figuur 2.1'!$D$2:$D$6</c:f>
              <c:numCache>
                <c:formatCode>0.0</c:formatCode>
                <c:ptCount val="5"/>
                <c:pt idx="0">
                  <c:v>6.8</c:v>
                </c:pt>
                <c:pt idx="1">
                  <c:v>6.8</c:v>
                </c:pt>
                <c:pt idx="2">
                  <c:v>7</c:v>
                </c:pt>
                <c:pt idx="3">
                  <c:v>7</c:v>
                </c:pt>
                <c:pt idx="4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9D-435E-997B-B4DC4774400E}"/>
            </c:ext>
          </c:extLst>
        </c:ser>
        <c:ser>
          <c:idx val="3"/>
          <c:order val="3"/>
          <c:tx>
            <c:strRef>
              <c:f>'[Figuren VO-rapport.xlsx]Figuur 2.1'!$E$1</c:f>
              <c:strCache>
                <c:ptCount val="1"/>
                <c:pt idx="0">
                  <c:v>Besturen</c:v>
                </c:pt>
              </c:strCache>
            </c:strRef>
          </c:tx>
          <c:spPr>
            <a:solidFill>
              <a:srgbClr val="FAE980"/>
            </a:solidFill>
            <a:ln>
              <a:noFill/>
            </a:ln>
            <a:effectLst/>
          </c:spPr>
          <c:invertIfNegative val="0"/>
          <c:cat>
            <c:strRef>
              <c:f>'[Figuren VO-rapport.xlsx]Figuur 2.1'!$A$2:$A$6</c:f>
              <c:strCache>
                <c:ptCount val="5"/>
                <c:pt idx="0">
                  <c:v>Medewerkers in verschillende levensfasen</c:v>
                </c:pt>
                <c:pt idx="1">
                  <c:v>Ontwikkelperspectief van schoolleiders</c:v>
                </c:pt>
                <c:pt idx="2">
                  <c:v>Ontwikkelperspectief van leraren</c:v>
                </c:pt>
                <c:pt idx="3">
                  <c:v>Duurzame inzetbaarheid van personeel</c:v>
                </c:pt>
                <c:pt idx="4">
                  <c:v>Realiseren van de onderwijskundige doelen</c:v>
                </c:pt>
              </c:strCache>
            </c:strRef>
          </c:cat>
          <c:val>
            <c:numRef>
              <c:f>'[Figuren VO-rapport.xlsx]Figuur 2.1'!$E$2:$E$6</c:f>
              <c:numCache>
                <c:formatCode>0.0</c:formatCode>
                <c:ptCount val="5"/>
                <c:pt idx="0">
                  <c:v>7.1</c:v>
                </c:pt>
                <c:pt idx="1">
                  <c:v>7.5</c:v>
                </c:pt>
                <c:pt idx="2">
                  <c:v>7.3</c:v>
                </c:pt>
                <c:pt idx="3">
                  <c:v>7.2</c:v>
                </c:pt>
                <c:pt idx="4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9D-435E-997B-B4DC47744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8348511"/>
        <c:axId val="678271455"/>
      </c:barChart>
      <c:catAx>
        <c:axId val="358348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nl-NL"/>
          </a:p>
        </c:txPr>
        <c:crossAx val="678271455"/>
        <c:crosses val="autoZero"/>
        <c:auto val="1"/>
        <c:lblAlgn val="ctr"/>
        <c:lblOffset val="100"/>
        <c:noMultiLvlLbl val="0"/>
      </c:catAx>
      <c:valAx>
        <c:axId val="678271455"/>
        <c:scaling>
          <c:orientation val="minMax"/>
          <c:max val="10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nl-NL"/>
          </a:p>
        </c:txPr>
        <c:crossAx val="358348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Merriweather Regular" panose="02060503050406030704" pitchFamily="18" charset="77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562E9-F970-40C5-8076-BA5383048925}" type="datetimeFigureOut">
              <a:rPr lang="en-GB" smtClean="0">
                <a:latin typeface="Merriweather Regular" panose="02060503050406030704" pitchFamily="18" charset="77"/>
              </a:rPr>
              <a:t>22/09/2023</a:t>
            </a:fld>
            <a:endParaRPr lang="en-GB">
              <a:latin typeface="Merriweather Regular" panose="020605030504060307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Merriweather Regular" panose="02060503050406030704" pitchFamily="18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7BDD4-EA2B-47CA-A27F-5DCC43F23FEF}" type="slidenum">
              <a:rPr lang="en-GB" smtClean="0">
                <a:latin typeface="Merriweather Regular" panose="02060503050406030704" pitchFamily="18" charset="77"/>
              </a:rPr>
              <a:t>‹nr.›</a:t>
            </a:fld>
            <a:endParaRPr lang="en-GB">
              <a:latin typeface="Merriweather Regular" panose="020605030504060307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68726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erriweather Regular" panose="02060503050406030704" pitchFamily="18" charset="77"/>
              </a:defRPr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erriweather Regular" panose="02060503050406030704" pitchFamily="18" charset="77"/>
              </a:defRPr>
            </a:lvl1pPr>
          </a:lstStyle>
          <a:p>
            <a:fld id="{7CAC0B33-3943-42F1-973C-9CDD51C76BBD}" type="datetimeFigureOut">
              <a:rPr lang="en-GB" smtClean="0"/>
              <a:pPr/>
              <a:t>22/09/2023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erriweather Regular" panose="02060503050406030704" pitchFamily="18" charset="77"/>
              </a:defRPr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erriweather Regular" panose="02060503050406030704" pitchFamily="18" charset="77"/>
              </a:defRPr>
            </a:lvl1pPr>
          </a:lstStyle>
          <a:p>
            <a:fld id="{697381A9-0C9E-4D3A-A28B-AC4E168A57B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893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 geel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5375" y="512910"/>
            <a:ext cx="1853435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7990374F-3182-3F4C-8F48-187BC7686E2A}" type="datetime1">
              <a:rPr lang="nl-NL" noProof="0" smtClean="0"/>
              <a:t>22-9-2023</a:t>
            </a:fld>
            <a:endParaRPr lang="nl-NL" noProof="0" dirty="0"/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6621" y="5800328"/>
            <a:ext cx="5041933" cy="21716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/>
              <a:t>Naam Achternaam</a:t>
            </a: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6621" y="6017497"/>
            <a:ext cx="5041933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/>
              <a:t>Functie</a:t>
            </a:r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75804E32-4442-4548-B1CA-E4A4F92AB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291" y="1196750"/>
            <a:ext cx="11374639" cy="46035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4100" b="0" i="1">
                <a:latin typeface="Merriweather Light" pitchFamily="2" charset="77"/>
              </a:defRPr>
            </a:lvl1pPr>
          </a:lstStyle>
          <a:p>
            <a:r>
              <a:rPr lang="nl-NL" noProof="0" dirty="0"/>
              <a:t>Plaats hier een titel</a:t>
            </a:r>
            <a:br>
              <a:rPr lang="nl-NL" noProof="0" dirty="0"/>
            </a:br>
            <a:r>
              <a:rPr lang="nl-NL" noProof="0" dirty="0"/>
              <a:t>die de aandacht vraagt</a:t>
            </a:r>
          </a:p>
        </p:txBody>
      </p:sp>
      <p:sp>
        <p:nvSpPr>
          <p:cNvPr id="12" name="Tijdelijke aanduiding voor tekst 30">
            <a:extLst>
              <a:ext uri="{FF2B5EF4-FFF2-40B4-BE49-F238E27FC236}">
                <a16:creationId xmlns:a16="http://schemas.microsoft.com/office/drawing/2014/main" id="{C482619B-A308-6A45-8328-69A6510361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0048" y="501834"/>
            <a:ext cx="6820154" cy="2271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1200" b="0" i="0" u="none" strike="noStrike" cap="all" spc="50" baseline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Naam sub-afzender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AF46E0C-1EB3-3044-BAAF-5D1CC1CA17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240659" cy="127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15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20" orient="horz" pos="754">
          <p15:clr>
            <a:srgbClr val="FBAE40"/>
          </p15:clr>
        </p15:guide>
        <p15:guide id="21" orient="horz" pos="211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/ citaa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291" y="1180848"/>
            <a:ext cx="11374640" cy="4459936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0" b="0" i="1">
                <a:latin typeface="Merriweather Light" pitchFamily="2" charset="77"/>
              </a:defRPr>
            </a:lvl1pPr>
          </a:lstStyle>
          <a:p>
            <a:r>
              <a:rPr lang="nl-NL" noProof="0" dirty="0"/>
              <a:t>Hoofdstuktitel of Quote slide.</a:t>
            </a:r>
            <a:br>
              <a:rPr lang="nl-NL" noProof="0" dirty="0"/>
            </a:br>
            <a:r>
              <a:rPr lang="nl-NL" noProof="0" dirty="0"/>
              <a:t>(Vul Naam Achternaam en Functie niet in, </a:t>
            </a:r>
            <a:br>
              <a:rPr lang="nl-NL" noProof="0" dirty="0"/>
            </a:br>
            <a:r>
              <a:rPr lang="nl-NL" noProof="0" dirty="0"/>
              <a:t>in geval van hoofdstuktitel.)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8225" y="5640784"/>
            <a:ext cx="5038725" cy="21716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Naam Achternaam</a:t>
            </a: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8225" y="5865904"/>
            <a:ext cx="5038725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Functie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2079C86-6110-4848-A2CC-58ED58DB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01C4994-C59B-EF41-BC32-F6972465BEA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C0908938-AB0E-3A4D-8A8F-E64EFCF74EEF}" type="datetime1">
              <a:rPr lang="nl-NL" smtClean="0"/>
              <a:t>22-9-2023</a:t>
            </a:fld>
            <a:endParaRPr lang="en-US" dirty="0"/>
          </a:p>
        </p:txBody>
      </p:sp>
      <p:sp>
        <p:nvSpPr>
          <p:cNvPr id="12" name="Tijdelijke aanduiding voor tekst 8">
            <a:extLst>
              <a:ext uri="{FF2B5EF4-FFF2-40B4-BE49-F238E27FC236}">
                <a16:creationId xmlns:a16="http://schemas.microsoft.com/office/drawing/2014/main" id="{36B8F763-FA85-EF43-B208-0EB18872F1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8225" y="6153579"/>
            <a:ext cx="6311489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/>
              <a:t>Dit is de </a:t>
            </a:r>
            <a:r>
              <a:rPr lang="nl-NL" dirty="0" err="1"/>
              <a:t>footer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FC43331-1245-2E4E-8198-E949FFB465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32" y="6001199"/>
            <a:ext cx="1727310" cy="67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22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/ citaat + afbeelding rech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8" y="371475"/>
            <a:ext cx="5580062" cy="432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4100" b="0" i="1" smtClean="0">
                <a:effectLst/>
                <a:latin typeface="Merriweather Light" pitchFamily="2" charset="77"/>
              </a:defRPr>
            </a:lvl1pPr>
          </a:lstStyle>
          <a:p>
            <a:r>
              <a:rPr lang="nl-NL" noProof="0" dirty="0"/>
              <a:t>Hoofdstuktitel of Quote slide. (Vul Naam Achternaam </a:t>
            </a:r>
            <a:br>
              <a:rPr lang="nl-NL" noProof="0" dirty="0"/>
            </a:br>
            <a:r>
              <a:rPr lang="nl-NL" noProof="0" dirty="0"/>
              <a:t>en Functie niet in, </a:t>
            </a:r>
            <a:br>
              <a:rPr lang="nl-NL" noProof="0" dirty="0"/>
            </a:br>
            <a:r>
              <a:rPr lang="nl-NL" noProof="0" dirty="0"/>
              <a:t>in geval van hoofdstuktitel.)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76975" y="368301"/>
            <a:ext cx="5581650" cy="5632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6" name="Tijdelijke aanduiding voor tekst 32">
            <a:extLst>
              <a:ext uri="{FF2B5EF4-FFF2-40B4-BE49-F238E27FC236}">
                <a16:creationId xmlns:a16="http://schemas.microsoft.com/office/drawing/2014/main" id="{8A6E6E10-CABC-FF47-8209-224B9E9C5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5498552"/>
            <a:ext cx="5580062" cy="217169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Naam Achternaam</a:t>
            </a:r>
          </a:p>
        </p:txBody>
      </p:sp>
      <p:sp>
        <p:nvSpPr>
          <p:cNvPr id="7" name="Tijdelijke aanduiding voor tekst 34">
            <a:extLst>
              <a:ext uri="{FF2B5EF4-FFF2-40B4-BE49-F238E27FC236}">
                <a16:creationId xmlns:a16="http://schemas.microsoft.com/office/drawing/2014/main" id="{79749A39-F36C-EA43-9B19-3B58CEBDFC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5715721"/>
            <a:ext cx="5580062" cy="270592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Functie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B17AB4-0082-C545-AE10-6CD4E22A8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96D777D-6838-2241-A8F6-0E529C377423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0288A209-2549-E04C-A7F5-F3ED0DAE7EE3}" type="datetime1">
              <a:rPr lang="nl-NL" smtClean="0"/>
              <a:t>22-9-2023</a:t>
            </a:fld>
            <a:endParaRPr lang="en-US" dirty="0"/>
          </a:p>
        </p:txBody>
      </p:sp>
      <p:sp>
        <p:nvSpPr>
          <p:cNvPr id="14" name="Tijdelijke aanduiding voor tekst 8">
            <a:extLst>
              <a:ext uri="{FF2B5EF4-FFF2-40B4-BE49-F238E27FC236}">
                <a16:creationId xmlns:a16="http://schemas.microsoft.com/office/drawing/2014/main" id="{BF44BFE7-5102-9D42-BA8A-030BB463D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15295" y="6153579"/>
            <a:ext cx="5974419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/>
              <a:t>Dit is de </a:t>
            </a:r>
            <a:r>
              <a:rPr lang="nl-NL" dirty="0" err="1"/>
              <a:t>footer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FC07C75-62EE-ED45-922A-0733F0E1CC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32" y="6001199"/>
            <a:ext cx="1727310" cy="67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3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/ citaat + afbeelding link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8563" y="371475"/>
            <a:ext cx="5580062" cy="432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4100" b="0" i="1" smtClean="0">
                <a:effectLst/>
                <a:latin typeface="Merriweather Light" pitchFamily="2" charset="77"/>
              </a:defRPr>
            </a:lvl1pPr>
          </a:lstStyle>
          <a:p>
            <a:r>
              <a:rPr lang="nl-NL" noProof="0" dirty="0"/>
              <a:t>Hoofdstuktitel of Quote slide. (Vul Naam Achternaam </a:t>
            </a:r>
            <a:br>
              <a:rPr lang="nl-NL" noProof="0" dirty="0"/>
            </a:br>
            <a:r>
              <a:rPr lang="nl-NL" noProof="0" dirty="0"/>
              <a:t>en Functie niet in, </a:t>
            </a:r>
            <a:br>
              <a:rPr lang="nl-NL" noProof="0" dirty="0"/>
            </a:br>
            <a:r>
              <a:rPr lang="nl-NL" noProof="0" dirty="0"/>
              <a:t>in geval van hoofdstuktitel.)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0" y="368301"/>
            <a:ext cx="5581650" cy="5632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6" name="Tijdelijke aanduiding voor tekst 32">
            <a:extLst>
              <a:ext uri="{FF2B5EF4-FFF2-40B4-BE49-F238E27FC236}">
                <a16:creationId xmlns:a16="http://schemas.microsoft.com/office/drawing/2014/main" id="{8A6E6E10-CABC-FF47-8209-224B9E9C5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8563" y="5530399"/>
            <a:ext cx="5580062" cy="217169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/>
              <a:t>Naam Achternaam</a:t>
            </a:r>
          </a:p>
        </p:txBody>
      </p:sp>
      <p:sp>
        <p:nvSpPr>
          <p:cNvPr id="7" name="Tijdelijke aanduiding voor tekst 34">
            <a:extLst>
              <a:ext uri="{FF2B5EF4-FFF2-40B4-BE49-F238E27FC236}">
                <a16:creationId xmlns:a16="http://schemas.microsoft.com/office/drawing/2014/main" id="{79749A39-F36C-EA43-9B19-3B58CEBDFC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8563" y="5747568"/>
            <a:ext cx="5580062" cy="270592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Functie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EB800D9-500C-9B4B-9ADB-B45DA2C4C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C9F9180-932F-384C-888A-B304577C4C7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3A01C14D-06D9-604F-9B87-EF7E69EF7442}" type="datetime1">
              <a:rPr lang="nl-NL" smtClean="0"/>
              <a:t>22-9-2023</a:t>
            </a:fld>
            <a:endParaRPr lang="en-US" dirty="0"/>
          </a:p>
        </p:txBody>
      </p:sp>
      <p:sp>
        <p:nvSpPr>
          <p:cNvPr id="14" name="Tijdelijke aanduiding voor tekst 8">
            <a:extLst>
              <a:ext uri="{FF2B5EF4-FFF2-40B4-BE49-F238E27FC236}">
                <a16:creationId xmlns:a16="http://schemas.microsoft.com/office/drawing/2014/main" id="{5FF12FFF-9CB7-6E41-A2EE-AD8FBF779B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15295" y="6153579"/>
            <a:ext cx="5974419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/>
              <a:t>Dit is de </a:t>
            </a:r>
            <a:r>
              <a:rPr lang="nl-NL" dirty="0" err="1"/>
              <a:t>footer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5646872-383C-8F46-8918-B6F79B567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32" y="6001199"/>
            <a:ext cx="1727310" cy="67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20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EC6C383-8452-8F46-BEF8-61CF7C5BF5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9688" y="2439285"/>
            <a:ext cx="6951345" cy="198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67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  <p15:guide id="22" pos="5134">
          <p15:clr>
            <a:srgbClr val="FBAE40"/>
          </p15:clr>
        </p15:guide>
        <p15:guide id="23" pos="5043">
          <p15:clr>
            <a:srgbClr val="FBAE40"/>
          </p15:clr>
        </p15:guide>
        <p15:guide id="24" orient="horz" pos="377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claimer met partner logos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A8F88B1F-2A7A-2844-A29A-F6DE12C6FF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056" y="1816099"/>
            <a:ext cx="5651500" cy="16129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28A18AD-5A53-604A-828F-2DDF987EA4B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37821" y="4117423"/>
            <a:ext cx="2438892" cy="101267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Plaats hier partner-logo</a:t>
            </a:r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497FD800-B260-944F-BA0B-866105043D4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77360" y="4117423"/>
            <a:ext cx="2438892" cy="101267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Plaats hier partner-logo</a:t>
            </a:r>
          </a:p>
        </p:txBody>
      </p:sp>
      <p:sp>
        <p:nvSpPr>
          <p:cNvPr id="5" name="Tijdelijke aanduiding voor afbeelding 2">
            <a:extLst>
              <a:ext uri="{FF2B5EF4-FFF2-40B4-BE49-F238E27FC236}">
                <a16:creationId xmlns:a16="http://schemas.microsoft.com/office/drawing/2014/main" id="{81818438-7F09-6548-8FF9-E07415B0704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404551" y="4117423"/>
            <a:ext cx="2438892" cy="101267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Plaats hier partner-logo</a:t>
            </a:r>
          </a:p>
        </p:txBody>
      </p:sp>
      <p:sp>
        <p:nvSpPr>
          <p:cNvPr id="7" name="Tijdelijke aanduiding voor tekst 34">
            <a:extLst>
              <a:ext uri="{FF2B5EF4-FFF2-40B4-BE49-F238E27FC236}">
                <a16:creationId xmlns:a16="http://schemas.microsoft.com/office/drawing/2014/main" id="{2AF5D89D-CC53-E34F-BDE2-84447EC412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17519" y="3740461"/>
            <a:ext cx="7560136" cy="27059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noProof="0" dirty="0"/>
              <a:t>Partners</a:t>
            </a:r>
          </a:p>
        </p:txBody>
      </p:sp>
      <p:sp>
        <p:nvSpPr>
          <p:cNvPr id="8" name="Tijdelijke aanduiding voor afbeelding 2">
            <a:extLst>
              <a:ext uri="{FF2B5EF4-FFF2-40B4-BE49-F238E27FC236}">
                <a16:creationId xmlns:a16="http://schemas.microsoft.com/office/drawing/2014/main" id="{6F094E10-FD5E-0A48-A1CD-1D1162F799E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348607" y="5244036"/>
            <a:ext cx="2438892" cy="101267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Plaats hier partner-logo</a:t>
            </a:r>
          </a:p>
        </p:txBody>
      </p:sp>
      <p:sp>
        <p:nvSpPr>
          <p:cNvPr id="9" name="Tijdelijke aanduiding voor afbeelding 2">
            <a:extLst>
              <a:ext uri="{FF2B5EF4-FFF2-40B4-BE49-F238E27FC236}">
                <a16:creationId xmlns:a16="http://schemas.microsoft.com/office/drawing/2014/main" id="{39EE4EE1-9BE1-BE4E-B62B-0A7D3F5919F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877360" y="5244036"/>
            <a:ext cx="2438892" cy="101267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Plaats hier partner-logo</a:t>
            </a:r>
          </a:p>
        </p:txBody>
      </p:sp>
      <p:sp>
        <p:nvSpPr>
          <p:cNvPr id="10" name="Tijdelijke aanduiding voor afbeelding 2">
            <a:extLst>
              <a:ext uri="{FF2B5EF4-FFF2-40B4-BE49-F238E27FC236}">
                <a16:creationId xmlns:a16="http://schemas.microsoft.com/office/drawing/2014/main" id="{C7198156-6E79-F349-B112-02B24F2BB72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406113" y="5244036"/>
            <a:ext cx="2438892" cy="101267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Plaats hier partner-logo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7E1F2805-DE23-7740-80B0-C6AC1A27EFC1}"/>
              </a:ext>
            </a:extLst>
          </p:cNvPr>
          <p:cNvCxnSpPr>
            <a:cxnSpLocks/>
          </p:cNvCxnSpPr>
          <p:nvPr userDrawn="1"/>
        </p:nvCxnSpPr>
        <p:spPr>
          <a:xfrm>
            <a:off x="2317519" y="4011053"/>
            <a:ext cx="7560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53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  <p15:guide id="22" pos="5134">
          <p15:clr>
            <a:srgbClr val="FBAE40"/>
          </p15:clr>
        </p15:guide>
        <p15:guide id="23" pos="5043">
          <p15:clr>
            <a:srgbClr val="FBAE40"/>
          </p15:clr>
        </p15:guide>
        <p15:guide id="24" orient="horz" pos="377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F9C9F6-2451-9347-8A46-50DAE1570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EC17950-828F-524B-BDC9-5F7D1E1B325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D10B9923-703D-E242-B752-4EC09837538A}" type="datetime1">
              <a:rPr lang="nl-NL" smtClean="0"/>
              <a:t>22-9-2023</a:t>
            </a:fld>
            <a:endParaRPr lang="en-US" dirty="0"/>
          </a:p>
        </p:txBody>
      </p:sp>
      <p:sp>
        <p:nvSpPr>
          <p:cNvPr id="12" name="Tijdelijke aanduiding voor tekst 8">
            <a:extLst>
              <a:ext uri="{FF2B5EF4-FFF2-40B4-BE49-F238E27FC236}">
                <a16:creationId xmlns:a16="http://schemas.microsoft.com/office/drawing/2014/main" id="{CBBF8C73-AF62-4042-9B50-E52E9A912B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15295" y="6153579"/>
            <a:ext cx="5974419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/>
              <a:t>Dit is de </a:t>
            </a:r>
            <a:r>
              <a:rPr lang="nl-NL" dirty="0" err="1"/>
              <a:t>footer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F6B5425-85AA-9E47-9C4D-9D58D42B6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32" y="6001199"/>
            <a:ext cx="1727310" cy="67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04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34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5043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377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 wi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5375" y="512910"/>
            <a:ext cx="1853435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F4D62D96-7CE2-2344-B4CA-17FC5B3B9FCF}" type="datetime1">
              <a:rPr lang="nl-NL" noProof="0" smtClean="0"/>
              <a:t>22-9-2023</a:t>
            </a:fld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D0FC209-A5EA-0147-8CC1-DEEC093C72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291" y="1196750"/>
            <a:ext cx="11374639" cy="46035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4100" b="0" i="1">
                <a:latin typeface="Merriweather Light" pitchFamily="2" charset="77"/>
              </a:defRPr>
            </a:lvl1pPr>
          </a:lstStyle>
          <a:p>
            <a:r>
              <a:rPr lang="nl-NL" noProof="0" dirty="0"/>
              <a:t>Plaats hier een titel</a:t>
            </a:r>
            <a:br>
              <a:rPr lang="nl-NL" noProof="0" dirty="0"/>
            </a:br>
            <a:r>
              <a:rPr lang="nl-NL" noProof="0" dirty="0"/>
              <a:t>die de aandacht vraagt</a:t>
            </a:r>
          </a:p>
        </p:txBody>
      </p:sp>
      <p:sp>
        <p:nvSpPr>
          <p:cNvPr id="14" name="Tijdelijke aanduiding voor tekst 30">
            <a:extLst>
              <a:ext uri="{FF2B5EF4-FFF2-40B4-BE49-F238E27FC236}">
                <a16:creationId xmlns:a16="http://schemas.microsoft.com/office/drawing/2014/main" id="{51C6920E-2404-FC40-988B-4BB1412D06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0048" y="501834"/>
            <a:ext cx="6820154" cy="2271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1200" b="0" i="0" u="none" strike="noStrike" cap="all" spc="50" baseline="0" smtClean="0">
                <a:solidFill>
                  <a:schemeClr val="tx2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Naam sub-afzender</a:t>
            </a:r>
          </a:p>
        </p:txBody>
      </p:sp>
      <p:sp>
        <p:nvSpPr>
          <p:cNvPr id="15" name="Tijdelijke aanduiding voor tekst 32">
            <a:extLst>
              <a:ext uri="{FF2B5EF4-FFF2-40B4-BE49-F238E27FC236}">
                <a16:creationId xmlns:a16="http://schemas.microsoft.com/office/drawing/2014/main" id="{E9C4D7DF-C2D6-2444-A1B2-F13AB0C20B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8225" y="5800328"/>
            <a:ext cx="5038725" cy="21716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/>
              <a:t>Naam Achternaam</a:t>
            </a:r>
          </a:p>
        </p:txBody>
      </p:sp>
      <p:sp>
        <p:nvSpPr>
          <p:cNvPr id="16" name="Tijdelijke aanduiding voor tekst 34">
            <a:extLst>
              <a:ext uri="{FF2B5EF4-FFF2-40B4-BE49-F238E27FC236}">
                <a16:creationId xmlns:a16="http://schemas.microsoft.com/office/drawing/2014/main" id="{817F154B-050E-E24D-A94F-C5AD3C5577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8225" y="6017497"/>
            <a:ext cx="5038725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/>
              <a:t>Functie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56CBBFC-BFC8-EA45-95B9-FA31C7EDA1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432"/>
            <a:ext cx="3240659" cy="127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4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 wit + afbeelding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71903" y="512910"/>
            <a:ext cx="1866907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E8B8C369-1FE7-A843-9B43-8D475A19F863}" type="datetime1">
              <a:rPr lang="nl-NL" noProof="0" smtClean="0"/>
              <a:t>22-9-2023</a:t>
            </a:fld>
            <a:endParaRPr lang="nl-NL" noProof="0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3733" y="1196750"/>
            <a:ext cx="5584468" cy="4603578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0" b="0" i="1">
                <a:latin typeface="Merriweather Light" pitchFamily="2" charset="77"/>
              </a:defRPr>
            </a:lvl1pPr>
          </a:lstStyle>
          <a:p>
            <a:r>
              <a:rPr lang="nl-NL" noProof="0" dirty="0"/>
              <a:t>Plaats hier een titel die de aandacht vraagt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732" y="6084055"/>
            <a:ext cx="5584468" cy="21716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Naam Achternaam</a:t>
            </a: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6550" y="6309175"/>
            <a:ext cx="5581650" cy="27059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Functie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899AEA0-D03E-3444-8E81-C754D975C6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76975" y="1196751"/>
            <a:ext cx="5562600" cy="529295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14" name="Tijdelijke aanduiding voor tekst 30">
            <a:extLst>
              <a:ext uri="{FF2B5EF4-FFF2-40B4-BE49-F238E27FC236}">
                <a16:creationId xmlns:a16="http://schemas.microsoft.com/office/drawing/2014/main" id="{E9603F35-3EF2-CA47-993A-7691CF422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0048" y="501834"/>
            <a:ext cx="6820154" cy="2271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1200" b="0" i="0" u="none" strike="noStrike" cap="all" spc="50" baseline="0" smtClean="0">
                <a:solidFill>
                  <a:schemeClr val="tx2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Naam sub-afzender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285A283-535F-AC45-A7C5-E4F9F9F271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432"/>
            <a:ext cx="3240659" cy="127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57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20" orient="horz" pos="754">
          <p15:clr>
            <a:srgbClr val="FBAE40"/>
          </p15:clr>
        </p15:guide>
        <p15:guide id="21" orient="horz" pos="211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een teks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1824C1D-4906-3A4A-B5A7-7CF6C4EB7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7750" y="1196975"/>
            <a:ext cx="7559675" cy="1253617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300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5E1B5542-E518-FB47-95E8-2B71A026A2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7750" y="2450593"/>
            <a:ext cx="7559675" cy="34433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20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 err="1"/>
              <a:t>Molorepudit</a:t>
            </a:r>
            <a:r>
              <a:rPr lang="nl-NL" noProof="0" dirty="0"/>
              <a:t> </a:t>
            </a:r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 et </a:t>
            </a:r>
            <a:r>
              <a:rPr lang="nl-NL" noProof="0" dirty="0" err="1"/>
              <a:t>adiantot</a:t>
            </a:r>
            <a:r>
              <a:rPr lang="nl-NL" noProof="0" dirty="0"/>
              <a:t> </a:t>
            </a:r>
            <a:r>
              <a:rPr lang="nl-NL" noProof="0" dirty="0" err="1"/>
              <a:t>Ique</a:t>
            </a:r>
            <a:r>
              <a:rPr lang="nl-NL" noProof="0" dirty="0"/>
              <a:t> </a:t>
            </a:r>
            <a:r>
              <a:rPr lang="nl-NL" noProof="0" dirty="0" err="1"/>
              <a:t>niminti</a:t>
            </a:r>
            <a:r>
              <a:rPr lang="nl-NL" noProof="0" dirty="0"/>
              <a:t> </a:t>
            </a:r>
            <a:r>
              <a:rPr lang="nl-NL" noProof="0" dirty="0" err="1"/>
              <a:t>nonsendaecae</a:t>
            </a:r>
            <a:r>
              <a:rPr lang="nl-NL" noProof="0" dirty="0"/>
              <a:t> </a:t>
            </a: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r>
              <a:rPr lang="nl-NL" noProof="0" dirty="0"/>
              <a:t> es </a:t>
            </a:r>
            <a:r>
              <a:rPr lang="nl-NL" noProof="0" dirty="0" err="1"/>
              <a:t>nihition</a:t>
            </a:r>
            <a:r>
              <a:rPr lang="nl-NL" noProof="0" dirty="0"/>
              <a:t> </a:t>
            </a:r>
            <a:r>
              <a:rPr lang="nl-NL" noProof="0" dirty="0" err="1"/>
              <a:t>nonsecturi</a:t>
            </a:r>
            <a:r>
              <a:rPr lang="nl-NL" noProof="0" dirty="0"/>
              <a:t> </a:t>
            </a:r>
            <a:r>
              <a:rPr lang="nl-NL" noProof="0" dirty="0" err="1"/>
              <a:t>officidis</a:t>
            </a:r>
            <a:r>
              <a:rPr lang="nl-NL" noProof="0" dirty="0"/>
              <a:t> ex et que </a:t>
            </a:r>
            <a:r>
              <a:rPr lang="nl-NL" noProof="0" dirty="0" err="1"/>
              <a:t>esecto</a:t>
            </a:r>
            <a:r>
              <a:rPr lang="nl-NL" noProof="0" dirty="0"/>
              <a:t> </a:t>
            </a:r>
            <a:r>
              <a:rPr lang="nl-NL" noProof="0" dirty="0" err="1"/>
              <a:t>dolorumenis</a:t>
            </a:r>
            <a:r>
              <a:rPr lang="nl-NL" noProof="0" dirty="0"/>
              <a:t> </a:t>
            </a:r>
            <a:r>
              <a:rPr lang="nl-NL" noProof="0" dirty="0" err="1"/>
              <a:t>aritat</a:t>
            </a:r>
            <a:r>
              <a:rPr lang="nl-NL" noProof="0" dirty="0"/>
              <a:t> et des </a:t>
            </a:r>
            <a:r>
              <a:rPr lang="nl-NL" noProof="0" dirty="0" err="1"/>
              <a:t>earcit</a:t>
            </a:r>
            <a:r>
              <a:rPr lang="nl-NL" noProof="0" dirty="0"/>
              <a:t>, </a:t>
            </a:r>
            <a:r>
              <a:rPr lang="nl-NL" noProof="0" dirty="0" err="1"/>
              <a:t>ium</a:t>
            </a:r>
            <a:r>
              <a:rPr lang="nl-NL" noProof="0" dirty="0"/>
              <a:t> ad </a:t>
            </a:r>
            <a:r>
              <a:rPr lang="nl-NL" noProof="0" dirty="0" err="1"/>
              <a:t>quam</a:t>
            </a:r>
            <a:r>
              <a:rPr lang="nl-NL" noProof="0" dirty="0"/>
              <a:t> </a:t>
            </a:r>
            <a:r>
              <a:rPr lang="nl-NL" noProof="0" dirty="0" err="1"/>
              <a:t>faccupt</a:t>
            </a:r>
            <a:r>
              <a:rPr lang="nl-NL" noProof="0" dirty="0"/>
              <a:t> </a:t>
            </a:r>
            <a:r>
              <a:rPr lang="nl-NL" noProof="0" dirty="0" err="1"/>
              <a:t>atiature</a:t>
            </a:r>
            <a:r>
              <a:rPr lang="nl-NL" noProof="0" dirty="0"/>
              <a:t>, </a:t>
            </a:r>
            <a:r>
              <a:rPr lang="nl-NL" noProof="0" dirty="0" err="1"/>
              <a:t>qui</a:t>
            </a:r>
            <a:r>
              <a:rPr lang="nl-NL" noProof="0" dirty="0"/>
              <a:t> </a:t>
            </a:r>
            <a:r>
              <a:rPr lang="nl-NL" noProof="0" dirty="0" err="1"/>
              <a:t>officipis</a:t>
            </a:r>
            <a:r>
              <a:rPr lang="nl-NL" noProof="0" dirty="0"/>
              <a:t> </a:t>
            </a:r>
            <a:r>
              <a:rPr lang="nl-NL" noProof="0" dirty="0" err="1"/>
              <a:t>dolupta</a:t>
            </a:r>
            <a:r>
              <a:rPr lang="nl-NL" noProof="0" dirty="0"/>
              <a:t> </a:t>
            </a:r>
            <a:r>
              <a:rPr lang="nl-NL" noProof="0" dirty="0" err="1"/>
              <a:t>spereium</a:t>
            </a:r>
            <a:r>
              <a:rPr lang="nl-NL" noProof="0" dirty="0"/>
              <a:t> </a:t>
            </a:r>
            <a:r>
              <a:rPr lang="nl-NL" noProof="0" dirty="0" err="1"/>
              <a:t>quias</a:t>
            </a:r>
            <a:r>
              <a:rPr lang="nl-NL" noProof="0" dirty="0"/>
              <a:t> </a:t>
            </a:r>
            <a:r>
              <a:rPr lang="nl-NL" noProof="0" dirty="0" err="1"/>
              <a:t>sum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min </a:t>
            </a:r>
            <a:r>
              <a:rPr lang="nl-NL" noProof="0" dirty="0" err="1"/>
              <a:t>prae</a:t>
            </a:r>
            <a:r>
              <a:rPr lang="nl-NL" noProof="0" dirty="0"/>
              <a:t> nam </a:t>
            </a:r>
            <a:r>
              <a:rPr lang="nl-NL" noProof="0" dirty="0" err="1"/>
              <a:t>aut</a:t>
            </a:r>
            <a:r>
              <a:rPr lang="nl-NL" noProof="0" dirty="0"/>
              <a:t> que </a:t>
            </a:r>
            <a:r>
              <a:rPr lang="nl-NL" noProof="0" dirty="0" err="1"/>
              <a:t>nobitatur</a:t>
            </a:r>
            <a:r>
              <a:rPr lang="nl-NL" noProof="0" dirty="0"/>
              <a:t>, </a:t>
            </a:r>
            <a:r>
              <a:rPr lang="nl-NL" noProof="0" dirty="0" err="1"/>
              <a:t>cus</a:t>
            </a:r>
            <a:r>
              <a:rPr lang="nl-NL" noProof="0" dirty="0"/>
              <a:t> </a:t>
            </a:r>
            <a:r>
              <a:rPr lang="nl-NL" noProof="0" dirty="0" err="1"/>
              <a:t>eario</a:t>
            </a:r>
            <a:r>
              <a:rPr lang="nl-NL" noProof="0" dirty="0"/>
              <a:t> </a:t>
            </a:r>
            <a:r>
              <a:rPr lang="nl-NL" noProof="0" dirty="0" err="1"/>
              <a:t>omnihic</a:t>
            </a:r>
            <a:r>
              <a:rPr lang="nl-NL" noProof="0" dirty="0"/>
              <a:t> </a:t>
            </a:r>
            <a:r>
              <a:rPr lang="nl-NL" noProof="0" dirty="0" err="1"/>
              <a:t>aeruptur</a:t>
            </a:r>
            <a:r>
              <a:rPr lang="nl-NL" noProof="0" dirty="0"/>
              <a:t>, </a:t>
            </a:r>
            <a:r>
              <a:rPr lang="nl-NL" noProof="0" dirty="0" err="1"/>
              <a:t>sunt</a:t>
            </a:r>
            <a:r>
              <a:rPr lang="nl-NL" noProof="0" dirty="0"/>
              <a:t> </a:t>
            </a:r>
            <a:r>
              <a:rPr lang="nl-NL" noProof="0" dirty="0" err="1"/>
              <a:t>eruptat</a:t>
            </a:r>
            <a:r>
              <a:rPr lang="nl-NL" noProof="0" dirty="0"/>
              <a:t> </a:t>
            </a:r>
            <a:r>
              <a:rPr lang="nl-NL" noProof="0" dirty="0" err="1"/>
              <a:t>volorep</a:t>
            </a:r>
            <a:r>
              <a:rPr lang="nl-NL" noProof="0" dirty="0"/>
              <a:t>. &lt;Max. 70 woorden&gt; 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1A3DAA9-8AF0-7C46-B03C-02F8A9428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8DC9581-8AD5-C648-BB8E-9D31869D60C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E3644257-8379-5B43-A5A9-614D766C0287}" type="datetime1">
              <a:rPr lang="nl-NL" smtClean="0"/>
              <a:t>22-9-2023</a:t>
            </a:fld>
            <a:endParaRPr lang="en-US" dirty="0"/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64AAE69F-2601-A241-97EE-6D0BFF4F6E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15295" y="6153579"/>
            <a:ext cx="5974419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/>
              <a:t>Dit is de </a:t>
            </a:r>
            <a:r>
              <a:rPr lang="nl-NL" dirty="0" err="1"/>
              <a:t>footer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D8747E2-42FF-C943-87A3-BB1F4FA9D0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32" y="6001199"/>
            <a:ext cx="1727310" cy="67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07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1824C1D-4906-3A4A-B5A7-7CF6C4EB7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7750" y="1196975"/>
            <a:ext cx="7559675" cy="1253617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300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785890F-2F70-5B4E-91D5-BFC5A6C2F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5AA9414-3469-7F4E-B761-C24D5BE89DE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5C654255-5407-1F42-BC6E-6F7215C8A215}" type="datetime1">
              <a:rPr lang="nl-NL" smtClean="0"/>
              <a:t>22-9-2023</a:t>
            </a:fld>
            <a:endParaRPr lang="en-US" dirty="0"/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8641AF80-3F9E-5F41-9FC0-4A62126AE3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15295" y="6153579"/>
            <a:ext cx="5974419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/>
              <a:t>Dit is de </a:t>
            </a:r>
            <a:r>
              <a:rPr lang="nl-NL" dirty="0" err="1"/>
              <a:t>footer</a:t>
            </a:r>
            <a:endParaRPr lang="nl-NL" dirty="0"/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07512B20-AEAB-ED4D-913E-F86A9F66DD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7750" y="2450593"/>
            <a:ext cx="7559675" cy="3443316"/>
          </a:xfrm>
          <a:prstGeom prst="rect">
            <a:avLst/>
          </a:prstGeom>
        </p:spPr>
        <p:txBody>
          <a:bodyPr/>
          <a:lstStyle>
            <a:lvl1pPr marL="450850" marR="0" indent="-4508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89000" algn="l"/>
                <a:tab pos="1452563" algn="l"/>
              </a:tabLst>
              <a:defRPr lang="nl-NL" sz="2200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03275" indent="-309563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20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14425" indent="-3111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200" b="0" i="0" kern="1200" baseline="0" noProof="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466850" indent="-3111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 lang="nl-NL" sz="2200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33563" indent="-366713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200" b="0" i="0" kern="1200" baseline="0" noProof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185988" indent="-352425">
              <a:spcBef>
                <a:spcPts val="600"/>
              </a:spcBef>
              <a:tabLst/>
              <a:defRPr lang="nl-NL" sz="220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2144713" indent="-311150">
              <a:tabLst/>
              <a:defRPr lang="nl-NL" sz="220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7pPr>
            <a:lvl8pPr marL="2497138" indent="-352425">
              <a:tabLst/>
              <a:defRPr lang="nl-NL" sz="2200" b="0" i="0" kern="1200" baseline="0" noProof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8pPr>
            <a:lvl9pPr>
              <a:defRPr lang="nl-NL" sz="220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9pPr>
          </a:lstStyle>
          <a:p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 et </a:t>
            </a:r>
            <a:r>
              <a:rPr lang="nl-NL" noProof="0" dirty="0" err="1"/>
              <a:t>adiantot</a:t>
            </a:r>
            <a:r>
              <a:rPr lang="nl-NL" noProof="0" dirty="0"/>
              <a:t> </a:t>
            </a:r>
            <a:r>
              <a:rPr lang="nl-NL" noProof="0" dirty="0" err="1"/>
              <a:t>IqueMolorepudit</a:t>
            </a:r>
            <a:r>
              <a:rPr lang="nl-NL" noProof="0" dirty="0"/>
              <a:t> </a:t>
            </a:r>
            <a:r>
              <a:rPr lang="nl-NL" noProof="0" dirty="0" err="1"/>
              <a:t>niminti</a:t>
            </a:r>
            <a:r>
              <a:rPr lang="nl-NL" noProof="0" dirty="0"/>
              <a:t> </a:t>
            </a:r>
            <a:r>
              <a:rPr lang="nl-NL" noProof="0" dirty="0" err="1"/>
              <a:t>nonsendaecae</a:t>
            </a:r>
            <a:r>
              <a:rPr lang="nl-NL" noProof="0" dirty="0"/>
              <a:t> </a:t>
            </a: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endParaRPr lang="nl-NL" noProof="0" dirty="0"/>
          </a:p>
          <a:p>
            <a:pPr lvl="1"/>
            <a:r>
              <a:rPr lang="nl-NL" noProof="0" dirty="0" err="1"/>
              <a:t>L;ajgda;ldgjs</a:t>
            </a:r>
            <a:endParaRPr lang="nl-NL" noProof="0" dirty="0"/>
          </a:p>
          <a:p>
            <a:pPr lvl="2"/>
            <a:r>
              <a:rPr lang="nl-NL" noProof="0" dirty="0" err="1"/>
              <a:t>Lkadghjs;aoigdhsj</a:t>
            </a:r>
            <a:endParaRPr lang="nl-NL" noProof="0" dirty="0"/>
          </a:p>
          <a:p>
            <a:pPr lvl="3"/>
            <a:r>
              <a:rPr lang="nl-NL" noProof="0" dirty="0"/>
              <a:t>;</a:t>
            </a:r>
            <a:r>
              <a:rPr lang="nl-NL" noProof="0" dirty="0" err="1"/>
              <a:t>lasijdf;alkgdjs</a:t>
            </a:r>
            <a:endParaRPr lang="nl-NL" noProof="0" dirty="0"/>
          </a:p>
          <a:p>
            <a:pPr lvl="4"/>
            <a:r>
              <a:rPr lang="nl-NL" noProof="0" dirty="0"/>
              <a:t>;</a:t>
            </a:r>
            <a:r>
              <a:rPr lang="nl-NL" noProof="0" dirty="0" err="1"/>
              <a:t>ladsgjlasdkgj</a:t>
            </a:r>
            <a:endParaRPr lang="nl-NL" noProof="0" dirty="0"/>
          </a:p>
          <a:p>
            <a:pPr lvl="5"/>
            <a:r>
              <a:rPr lang="nl-NL" noProof="0" dirty="0" err="1"/>
              <a:t>A;lgdkj;asldgjk</a:t>
            </a:r>
            <a:endParaRPr lang="nl-NL" noProof="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9CB820E-35FF-8E45-9DDC-02775CC46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32" y="6001199"/>
            <a:ext cx="1727310" cy="67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43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links, afbeelding rech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97363" y="368301"/>
            <a:ext cx="7561262" cy="5534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07AE5D3-2C03-CD49-8B96-489B7649C6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8" y="371475"/>
            <a:ext cx="3635375" cy="108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300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34EE854C-23EF-BD45-A084-2AE0D43591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7513" y="1664208"/>
            <a:ext cx="3636000" cy="4238715"/>
          </a:xfrm>
          <a:prstGeom prst="rect">
            <a:avLst/>
          </a:prstGeom>
        </p:spPr>
        <p:txBody>
          <a:bodyPr bIns="0" anchor="b" anchorCtr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20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 err="1"/>
              <a:t>Molorepudit</a:t>
            </a:r>
            <a:r>
              <a:rPr lang="nl-NL" noProof="0" dirty="0"/>
              <a:t> </a:t>
            </a:r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 et </a:t>
            </a:r>
            <a:r>
              <a:rPr lang="nl-NL" noProof="0" dirty="0" err="1"/>
              <a:t>adiantot</a:t>
            </a:r>
            <a:r>
              <a:rPr lang="nl-NL" noProof="0" dirty="0"/>
              <a:t> </a:t>
            </a:r>
            <a:r>
              <a:rPr lang="nl-NL" noProof="0" dirty="0" err="1"/>
              <a:t>Ique</a:t>
            </a:r>
            <a:r>
              <a:rPr lang="nl-NL" noProof="0" dirty="0"/>
              <a:t> </a:t>
            </a:r>
            <a:r>
              <a:rPr lang="nl-NL" noProof="0" dirty="0" err="1"/>
              <a:t>niminti</a:t>
            </a:r>
            <a:r>
              <a:rPr lang="nl-NL" noProof="0" dirty="0"/>
              <a:t> </a:t>
            </a:r>
            <a:r>
              <a:rPr lang="nl-NL" noProof="0" dirty="0" err="1"/>
              <a:t>nonsendaecae</a:t>
            </a:r>
            <a:r>
              <a:rPr lang="nl-NL" noProof="0" dirty="0"/>
              <a:t> </a:t>
            </a: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r>
              <a:rPr lang="nl-NL" noProof="0" dirty="0"/>
              <a:t> es </a:t>
            </a:r>
            <a:r>
              <a:rPr lang="nl-NL" noProof="0" dirty="0" err="1"/>
              <a:t>nihition</a:t>
            </a:r>
            <a:r>
              <a:rPr lang="nl-NL" noProof="0" dirty="0"/>
              <a:t> </a:t>
            </a:r>
            <a:r>
              <a:rPr lang="nl-NL" noProof="0" dirty="0" err="1"/>
              <a:t>nonsecturi</a:t>
            </a:r>
            <a:r>
              <a:rPr lang="nl-NL" noProof="0" dirty="0"/>
              <a:t> </a:t>
            </a:r>
            <a:r>
              <a:rPr lang="nl-NL" noProof="0" dirty="0" err="1"/>
              <a:t>officidis</a:t>
            </a:r>
            <a:r>
              <a:rPr lang="nl-NL" noProof="0" dirty="0"/>
              <a:t> ex et que </a:t>
            </a:r>
            <a:r>
              <a:rPr lang="nl-NL" noProof="0" dirty="0" err="1"/>
              <a:t>esecto</a:t>
            </a:r>
            <a:r>
              <a:rPr lang="nl-NL" noProof="0" dirty="0"/>
              <a:t> </a:t>
            </a:r>
            <a:r>
              <a:rPr lang="nl-NL" noProof="0" dirty="0" err="1"/>
              <a:t>dolorumenis</a:t>
            </a:r>
            <a:r>
              <a:rPr lang="nl-NL" noProof="0" dirty="0"/>
              <a:t> </a:t>
            </a:r>
            <a:r>
              <a:rPr lang="nl-NL" noProof="0" dirty="0" err="1"/>
              <a:t>aritat</a:t>
            </a:r>
            <a:r>
              <a:rPr lang="nl-NL" noProof="0" dirty="0"/>
              <a:t> et. </a:t>
            </a:r>
            <a:br>
              <a:rPr lang="nl-NL" noProof="0" dirty="0"/>
            </a:br>
            <a:r>
              <a:rPr lang="nl-NL" noProof="0" dirty="0"/>
              <a:t>&lt;Max. 40 woorden &gt;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11A879A-8AE9-4642-9846-43F9368D3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3C9BFED-950B-5D44-8647-57915D01AF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3FCF1622-BBFD-9E43-8366-C1FFF1F8EF75}" type="datetime1">
              <a:rPr lang="nl-NL" smtClean="0"/>
              <a:t>22-9-2023</a:t>
            </a:fld>
            <a:endParaRPr lang="en-US" dirty="0"/>
          </a:p>
        </p:txBody>
      </p:sp>
      <p:sp>
        <p:nvSpPr>
          <p:cNvPr id="14" name="Tijdelijke aanduiding voor tekst 8">
            <a:extLst>
              <a:ext uri="{FF2B5EF4-FFF2-40B4-BE49-F238E27FC236}">
                <a16:creationId xmlns:a16="http://schemas.microsoft.com/office/drawing/2014/main" id="{12310AB9-BB9D-C744-A142-08E22DF7F2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15295" y="6153579"/>
            <a:ext cx="5974419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/>
              <a:t>Dit is de </a:t>
            </a:r>
            <a:r>
              <a:rPr lang="nl-NL" dirty="0" err="1"/>
              <a:t>footer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50EA917-C3F5-9642-AF28-12915AF026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32" y="6001199"/>
            <a:ext cx="1727310" cy="67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37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links, tekst rech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0" y="371475"/>
            <a:ext cx="7561262" cy="5542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19C4ACB-0E7C-2E49-975D-15A9366B7B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41243" y="371475"/>
            <a:ext cx="3616761" cy="108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300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2AB650-E7FC-9C49-B3D3-F486696077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1242" y="1627632"/>
            <a:ext cx="3617383" cy="4286151"/>
          </a:xfrm>
          <a:prstGeom prst="rect">
            <a:avLst/>
          </a:prstGeom>
        </p:spPr>
        <p:txBody>
          <a:bodyPr bIns="0" anchor="b" anchorCtr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  <a:tabLst/>
              <a:defRPr lang="nl-NL" sz="220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br>
              <a:rPr lang="nl-NL" noProof="0" dirty="0"/>
            </a:b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. </a:t>
            </a:r>
            <a:r>
              <a:rPr lang="nl-NL" noProof="0" dirty="0" err="1"/>
              <a:t>Molorepudit</a:t>
            </a:r>
            <a:r>
              <a:rPr lang="nl-NL" noProof="0" dirty="0"/>
              <a:t> </a:t>
            </a:r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.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r>
              <a:rPr lang="nl-NL" noProof="0" dirty="0"/>
              <a:t> es </a:t>
            </a:r>
            <a:r>
              <a:rPr lang="nl-NL" noProof="0" dirty="0" err="1"/>
              <a:t>nihition</a:t>
            </a:r>
            <a:r>
              <a:rPr lang="nl-NL" noProof="0" dirty="0"/>
              <a:t> </a:t>
            </a:r>
            <a:r>
              <a:rPr lang="nl-NL" noProof="0" dirty="0" err="1"/>
              <a:t>nonsecturi</a:t>
            </a:r>
            <a:r>
              <a:rPr lang="nl-NL" noProof="0" dirty="0"/>
              <a:t> </a:t>
            </a:r>
            <a:r>
              <a:rPr lang="nl-NL" noProof="0" dirty="0" err="1"/>
              <a:t>officidis</a:t>
            </a:r>
            <a:r>
              <a:rPr lang="nl-NL" noProof="0" dirty="0"/>
              <a:t> ex et que </a:t>
            </a:r>
            <a:r>
              <a:rPr lang="nl-NL" noProof="0" dirty="0" err="1"/>
              <a:t>esect</a:t>
            </a:r>
            <a:r>
              <a:rPr lang="nl-NL" noProof="0" dirty="0"/>
              <a:t>. </a:t>
            </a:r>
            <a:br>
              <a:rPr lang="nl-NL" noProof="0" dirty="0"/>
            </a:br>
            <a:r>
              <a:rPr lang="nl-NL" noProof="0" dirty="0"/>
              <a:t>&lt;Max. 40 woorden&gt; 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37B5D16-162A-554F-A61D-A7E52C727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E3A4D6F-0051-0B4D-BB81-B095A7D20DD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0A6B5392-721E-564A-BA2F-EAE80BCCE18A}" type="datetime1">
              <a:rPr lang="nl-NL" smtClean="0"/>
              <a:t>22-9-2023</a:t>
            </a:fld>
            <a:endParaRPr lang="en-US" dirty="0"/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F495A5A0-0122-8847-A661-682AEC568F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15295" y="6153579"/>
            <a:ext cx="5974419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/>
              <a:t>Dit is de </a:t>
            </a:r>
            <a:r>
              <a:rPr lang="nl-NL" dirty="0" err="1"/>
              <a:t>footer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4E55FB9-9D40-6B45-9F7C-E97407AE34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32" y="6001199"/>
            <a:ext cx="1727310" cy="67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9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rmvullende afbeelding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1" y="368300"/>
            <a:ext cx="11522074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</p:spTree>
    <p:extLst>
      <p:ext uri="{BB962C8B-B14F-4D97-AF65-F5344CB8AC3E}">
        <p14:creationId xmlns:p14="http://schemas.microsoft.com/office/powerpoint/2010/main" val="4226309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rmvullende afbeelding + bijschrif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1" y="368300"/>
            <a:ext cx="11522074" cy="55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44E85E-CA6A-F844-A413-BC9479C4FF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6550" y="5948300"/>
            <a:ext cx="11522075" cy="541399"/>
          </a:xfrm>
          <a:prstGeom prst="rect">
            <a:avLst/>
          </a:prstGeom>
        </p:spPr>
        <p:txBody>
          <a:bodyPr lIns="0" bIns="0" anchor="b" anchorCtr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120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Itasita</a:t>
            </a:r>
            <a:r>
              <a:rPr lang="nl-NL" dirty="0"/>
              <a:t> </a:t>
            </a:r>
            <a:r>
              <a:rPr lang="nl-NL" dirty="0" err="1"/>
              <a:t>sima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min </a:t>
            </a:r>
            <a:r>
              <a:rPr lang="nl-NL" dirty="0" err="1"/>
              <a:t>evellor</a:t>
            </a:r>
            <a:r>
              <a:rPr lang="nl-NL" dirty="0"/>
              <a:t> </a:t>
            </a:r>
            <a:r>
              <a:rPr lang="nl-NL" dirty="0" err="1"/>
              <a:t>ratum</a:t>
            </a:r>
            <a:r>
              <a:rPr lang="nl-NL" dirty="0"/>
              <a:t> </a:t>
            </a:r>
            <a:r>
              <a:rPr lang="nl-NL" dirty="0" err="1"/>
              <a:t>laciis</a:t>
            </a:r>
            <a:r>
              <a:rPr lang="nl-NL" dirty="0"/>
              <a:t> et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voluptat</a:t>
            </a:r>
            <a:r>
              <a:rPr lang="nl-NL" dirty="0"/>
              <a:t> ut </a:t>
            </a:r>
            <a:r>
              <a:rPr lang="nl-NL" dirty="0" err="1"/>
              <a:t>lanis</a:t>
            </a:r>
            <a:r>
              <a:rPr lang="nl-NL" dirty="0"/>
              <a:t> </a:t>
            </a:r>
            <a:r>
              <a:rPr lang="nl-NL" dirty="0" err="1"/>
              <a:t>nit</a:t>
            </a:r>
            <a:r>
              <a:rPr lang="nl-NL" dirty="0"/>
              <a:t>, </a:t>
            </a:r>
            <a:r>
              <a:rPr lang="nl-NL" dirty="0" err="1"/>
              <a:t>eium</a:t>
            </a:r>
            <a:r>
              <a:rPr lang="nl-NL" dirty="0"/>
              <a:t> </a:t>
            </a:r>
            <a:r>
              <a:rPr lang="nl-NL" dirty="0" err="1"/>
              <a:t>quidus</a:t>
            </a:r>
            <a:r>
              <a:rPr lang="nl-NL" dirty="0"/>
              <a:t>, </a:t>
            </a:r>
            <a:r>
              <a:rPr lang="nl-NL" dirty="0" err="1"/>
              <a:t>quas</a:t>
            </a:r>
            <a:r>
              <a:rPr lang="nl-NL" dirty="0"/>
              <a:t> </a:t>
            </a:r>
            <a:r>
              <a:rPr lang="nl-NL" dirty="0" err="1"/>
              <a:t>nobis</a:t>
            </a:r>
            <a:r>
              <a:rPr lang="nl-NL" dirty="0"/>
              <a:t> </a:t>
            </a:r>
            <a:r>
              <a:rPr lang="nl-NL" dirty="0" err="1"/>
              <a:t>inusam</a:t>
            </a:r>
            <a:r>
              <a:rPr lang="nl-NL" dirty="0"/>
              <a:t> </a:t>
            </a:r>
            <a:r>
              <a:rPr lang="nl-NL" dirty="0" err="1"/>
              <a:t>cuptate</a:t>
            </a:r>
            <a:r>
              <a:rPr lang="nl-NL" dirty="0"/>
              <a:t> </a:t>
            </a:r>
            <a:r>
              <a:rPr lang="nl-NL" dirty="0" err="1"/>
              <a:t>mper</a:t>
            </a:r>
            <a:r>
              <a:rPr lang="nl-NL" dirty="0"/>
              <a:t> </a:t>
            </a:r>
            <a:r>
              <a:rPr lang="nl-NL" dirty="0" err="1"/>
              <a:t>nobit</a:t>
            </a:r>
            <a:r>
              <a:rPr lang="nl-NL" dirty="0"/>
              <a:t> hit </a:t>
            </a:r>
            <a:r>
              <a:rPr lang="nl-NL" dirty="0" err="1"/>
              <a:t>eliquam</a:t>
            </a:r>
            <a:r>
              <a:rPr lang="nl-NL" dirty="0"/>
              <a:t> </a:t>
            </a:r>
            <a:r>
              <a:rPr lang="nl-NL" dirty="0" err="1"/>
              <a:t>cori</a:t>
            </a:r>
            <a:r>
              <a:rPr lang="nl-NL" dirty="0"/>
              <a:t> </a:t>
            </a:r>
            <a:r>
              <a:rPr lang="nl-NL" dirty="0" err="1"/>
              <a:t>voloreicid</a:t>
            </a:r>
            <a:r>
              <a:rPr lang="nl-NL" dirty="0"/>
              <a:t> </a:t>
            </a:r>
            <a:r>
              <a:rPr lang="nl-NL" dirty="0" err="1"/>
              <a:t>mil</a:t>
            </a:r>
            <a:r>
              <a:rPr lang="nl-NL" dirty="0"/>
              <a:t> </a:t>
            </a:r>
            <a:r>
              <a:rPr lang="nl-NL" dirty="0" err="1"/>
              <a:t>minihilis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milit</a:t>
            </a:r>
            <a:r>
              <a:rPr lang="nl-NL" dirty="0"/>
              <a:t> es </a:t>
            </a:r>
            <a:r>
              <a:rPr lang="nl-NL" dirty="0" err="1"/>
              <a:t>sum</a:t>
            </a:r>
            <a:r>
              <a:rPr lang="nl-NL" dirty="0"/>
              <a:t> </a:t>
            </a:r>
            <a:r>
              <a:rPr lang="nl-NL" dirty="0" err="1"/>
              <a:t>eicatet</a:t>
            </a:r>
            <a:r>
              <a:rPr lang="nl-NL" dirty="0"/>
              <a:t> ad mi, </a:t>
            </a:r>
            <a:r>
              <a:rPr lang="nl-NL" dirty="0" err="1"/>
              <a:t>unt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dionseq</a:t>
            </a:r>
            <a:r>
              <a:rPr lang="nl-NL" dirty="0"/>
              <a:t> </a:t>
            </a:r>
            <a:r>
              <a:rPr lang="nl-NL" dirty="0" err="1"/>
              <a:t>uatusae</a:t>
            </a:r>
            <a:r>
              <a:rPr lang="nl-NL" dirty="0"/>
              <a:t> </a:t>
            </a:r>
            <a:r>
              <a:rPr lang="nl-NL" dirty="0" err="1"/>
              <a:t>verferf</a:t>
            </a:r>
            <a:r>
              <a:rPr lang="nl-NL" dirty="0"/>
              <a:t> </a:t>
            </a:r>
            <a:r>
              <a:rPr lang="nl-NL" dirty="0" err="1"/>
              <a:t>erumquunt</a:t>
            </a:r>
            <a:r>
              <a:rPr lang="nl-NL" dirty="0"/>
              <a:t>. &lt;Max. 40 woorden&gt; </a:t>
            </a:r>
          </a:p>
        </p:txBody>
      </p:sp>
    </p:spTree>
    <p:extLst>
      <p:ext uri="{BB962C8B-B14F-4D97-AF65-F5344CB8AC3E}">
        <p14:creationId xmlns:p14="http://schemas.microsoft.com/office/powerpoint/2010/main" val="1685997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83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18" r:id="rId5"/>
    <p:sldLayoutId id="2147483709" r:id="rId6"/>
    <p:sldLayoutId id="2147483720" r:id="rId7"/>
    <p:sldLayoutId id="2147483711" r:id="rId8"/>
    <p:sldLayoutId id="2147483712" r:id="rId9"/>
    <p:sldLayoutId id="2147483713" r:id="rId10"/>
    <p:sldLayoutId id="2147483714" r:id="rId11"/>
    <p:sldLayoutId id="2147483719" r:id="rId12"/>
    <p:sldLayoutId id="2147483716" r:id="rId13"/>
    <p:sldLayoutId id="2147483721" r:id="rId14"/>
    <p:sldLayoutId id="2147483717" r:id="rId15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100" b="0" i="0" kern="1200">
          <a:solidFill>
            <a:schemeClr val="tx1"/>
          </a:solidFill>
          <a:latin typeface="Merriweather Regular" panose="02060503050406030704" pitchFamily="18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b="1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270000" indent="-270000" algn="l" defTabSz="914400" rtl="0" eaLnBrk="1" latinLnBrk="0" hangingPunct="1">
        <a:lnSpc>
          <a:spcPct val="110000"/>
        </a:lnSpc>
        <a:spcBef>
          <a:spcPts val="2100"/>
        </a:spcBef>
        <a:buFont typeface="Verdana" pitchFamily="34" charset="0"/>
        <a:buChar char="•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270000" indent="-270000" algn="l" defTabSz="914400" rtl="0" eaLnBrk="1" latinLnBrk="0" hangingPunct="1">
        <a:lnSpc>
          <a:spcPct val="110000"/>
        </a:lnSpc>
        <a:spcBef>
          <a:spcPts val="2100"/>
        </a:spcBef>
        <a:buFont typeface="Verdana" pitchFamily="34" charset="0"/>
        <a:buChar char="•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810000" indent="-270000" algn="l" defTabSz="914400" rtl="0" eaLnBrk="1" latinLnBrk="0" hangingPunct="1">
        <a:lnSpc>
          <a:spcPct val="110000"/>
        </a:lnSpc>
        <a:spcBef>
          <a:spcPts val="0"/>
        </a:spcBef>
        <a:buFont typeface="Verdana" pitchFamily="34" charset="0"/>
        <a:buChar char="–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B8D3A7A-7000-FFF3-BB27-A93DD7946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dirty="0"/>
              <a:t>28 september 2023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B7F10F9-0330-20A3-893E-160F233658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Eva Knies, Peter Leisink, Julia Penning de Vries &amp; Roos Mulder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D123307-3F44-A68A-C142-2D9B953ADB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err="1"/>
              <a:t>Departement</a:t>
            </a:r>
            <a:r>
              <a:rPr lang="en-GB" dirty="0"/>
              <a:t> </a:t>
            </a:r>
            <a:r>
              <a:rPr lang="en-GB" dirty="0" err="1"/>
              <a:t>Bestuurs</a:t>
            </a:r>
            <a:r>
              <a:rPr lang="en-GB" dirty="0"/>
              <a:t>- en </a:t>
            </a:r>
            <a:r>
              <a:rPr lang="en-GB" dirty="0" err="1"/>
              <a:t>Organisatiewetenschap</a:t>
            </a:r>
            <a:r>
              <a:rPr lang="en-GB" dirty="0"/>
              <a:t> (USBO)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3AF8BB8-EA51-0D55-F62D-C0DE5FF738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Strategisch personeelsbeleid </a:t>
            </a:r>
            <a:br>
              <a:rPr lang="nl-NL" dirty="0"/>
            </a:br>
            <a:r>
              <a:rPr lang="nl-NL" dirty="0"/>
              <a:t>in het voortgezet onderwijs</a:t>
            </a:r>
            <a:endParaRPr lang="en-GB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3C37B961-602C-F0C9-595B-984D4ED54A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Vo-</a:t>
            </a:r>
            <a:r>
              <a:rPr lang="en-GB" dirty="0" err="1"/>
              <a:t>congres</a:t>
            </a:r>
            <a:r>
              <a:rPr lang="en-GB" dirty="0"/>
              <a:t> – </a:t>
            </a:r>
            <a:r>
              <a:rPr lang="en-GB" dirty="0" err="1"/>
              <a:t>ruimte</a:t>
            </a:r>
            <a:r>
              <a:rPr lang="en-GB" dirty="0"/>
              <a:t> voor </a:t>
            </a:r>
            <a:r>
              <a:rPr lang="en-GB" dirty="0" err="1"/>
              <a:t>leiderschap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4690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6FFD5-6EDE-EB45-3677-7D1733E5B7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Vervolg</a:t>
            </a:r>
            <a:r>
              <a:rPr lang="en-US" dirty="0"/>
              <a:t>: </a:t>
            </a:r>
            <a:r>
              <a:rPr lang="en-US" dirty="0" err="1"/>
              <a:t>gesprekstafels</a:t>
            </a:r>
            <a:endParaRPr lang="nl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5FA707-039E-C213-19B1-279D522720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7750" y="2450593"/>
            <a:ext cx="7897404" cy="34433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3 </a:t>
            </a:r>
            <a:r>
              <a:rPr lang="en-US" dirty="0" err="1"/>
              <a:t>gesprekstafels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/>
              <a:t>Bestuurders</a:t>
            </a:r>
            <a:r>
              <a:rPr lang="en-US" dirty="0"/>
              <a:t> en rector-</a:t>
            </a:r>
            <a:r>
              <a:rPr lang="en-US" dirty="0" err="1"/>
              <a:t>bestuuders</a:t>
            </a:r>
            <a:endParaRPr lang="en-US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 err="1"/>
              <a:t>Doorwerking</a:t>
            </a:r>
            <a:r>
              <a:rPr lang="en-US" sz="1800" dirty="0"/>
              <a:t> SHRM-</a:t>
            </a:r>
            <a:r>
              <a:rPr lang="en-US" sz="1800" dirty="0" err="1"/>
              <a:t>beleid</a:t>
            </a:r>
            <a:r>
              <a:rPr lang="en-US" sz="1800" dirty="0"/>
              <a:t> </a:t>
            </a:r>
            <a:r>
              <a:rPr lang="en-US" sz="1800" dirty="0" err="1"/>
              <a:t>naar</a:t>
            </a:r>
            <a:r>
              <a:rPr lang="en-US" sz="1800" dirty="0"/>
              <a:t> school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 err="1"/>
              <a:t>Evaluatie</a:t>
            </a:r>
            <a:r>
              <a:rPr lang="en-US" sz="1800" dirty="0"/>
              <a:t> van SHRM-</a:t>
            </a:r>
            <a:r>
              <a:rPr lang="en-US" sz="1800" dirty="0" err="1"/>
              <a:t>beleid</a:t>
            </a:r>
            <a:endParaRPr lang="en-US" sz="18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/>
              <a:t>SHRM-</a:t>
            </a:r>
            <a:r>
              <a:rPr lang="en-US" sz="1800" dirty="0" err="1"/>
              <a:t>beleid</a:t>
            </a:r>
            <a:r>
              <a:rPr lang="en-US" sz="1800" dirty="0"/>
              <a:t> en </a:t>
            </a:r>
            <a:r>
              <a:rPr lang="en-US" sz="1800" dirty="0" err="1"/>
              <a:t>onderwijsregio’s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2x </a:t>
            </a:r>
            <a:r>
              <a:rPr lang="en-US" dirty="0" err="1"/>
              <a:t>schoolleiders</a:t>
            </a:r>
            <a:r>
              <a:rPr lang="en-US" dirty="0"/>
              <a:t> </a:t>
            </a:r>
            <a:r>
              <a:rPr lang="en-US" sz="1800" dirty="0"/>
              <a:t>(</a:t>
            </a:r>
            <a:r>
              <a:rPr lang="en-US" sz="1800" dirty="0" err="1"/>
              <a:t>eindverantwoordelijk</a:t>
            </a:r>
            <a:r>
              <a:rPr lang="en-US" sz="1800" dirty="0"/>
              <a:t> &amp; </a:t>
            </a:r>
            <a:r>
              <a:rPr lang="en-US" sz="1800" dirty="0" err="1"/>
              <a:t>middenmanagement</a:t>
            </a:r>
            <a:r>
              <a:rPr lang="en-US" sz="1800" dirty="0"/>
              <a:t>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 err="1"/>
              <a:t>Doorwerking</a:t>
            </a:r>
            <a:r>
              <a:rPr lang="en-US" sz="1800" dirty="0"/>
              <a:t> SHRM-</a:t>
            </a:r>
            <a:r>
              <a:rPr lang="en-US" sz="1800" dirty="0" err="1"/>
              <a:t>beleid</a:t>
            </a:r>
            <a:r>
              <a:rPr lang="en-US" sz="1800" dirty="0"/>
              <a:t> </a:t>
            </a:r>
            <a:r>
              <a:rPr lang="en-US" sz="1800" dirty="0" err="1"/>
              <a:t>naar</a:t>
            </a:r>
            <a:r>
              <a:rPr lang="en-US" sz="1800" dirty="0"/>
              <a:t> </a:t>
            </a:r>
            <a:r>
              <a:rPr lang="en-US" sz="1800" dirty="0" err="1"/>
              <a:t>leraren</a:t>
            </a:r>
            <a:endParaRPr lang="en-US" sz="18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 err="1"/>
              <a:t>Evaluatie</a:t>
            </a:r>
            <a:r>
              <a:rPr lang="en-US" sz="1800" dirty="0"/>
              <a:t> van SHRM-</a:t>
            </a:r>
            <a:r>
              <a:rPr lang="en-US" sz="1800" dirty="0" err="1"/>
              <a:t>beleid</a:t>
            </a:r>
            <a:endParaRPr lang="en-US" sz="18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nl-NL" sz="1800" dirty="0"/>
              <a:t>Professionele ontwikkeling schoolleiders</a:t>
            </a:r>
          </a:p>
        </p:txBody>
      </p:sp>
    </p:spTree>
    <p:extLst>
      <p:ext uri="{BB962C8B-B14F-4D97-AF65-F5344CB8AC3E}">
        <p14:creationId xmlns:p14="http://schemas.microsoft.com/office/powerpoint/2010/main" val="2762635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682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93F95C0-E357-C16A-B219-1D3FE671BD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Het </a:t>
            </a:r>
            <a:r>
              <a:rPr lang="en-US" dirty="0" err="1"/>
              <a:t>onderzoek</a:t>
            </a:r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F89C15-16D8-B7C4-A41C-3389C2D007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7750" y="1997747"/>
            <a:ext cx="9308193" cy="114604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/>
              <a:t>Evaluatie sectorakkoord-afspraak versterking strategisch </a:t>
            </a:r>
            <a:r>
              <a:rPr lang="nl-NL" dirty="0" err="1"/>
              <a:t>personeels-beleid</a:t>
            </a:r>
            <a:r>
              <a:rPr lang="nl-NL" dirty="0"/>
              <a:t> gericht op koppeling onderwijs- en personeelsontwikkeling</a:t>
            </a:r>
          </a:p>
          <a:p>
            <a:endParaRPr lang="nl-NL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6EF7275-B8B5-3E0D-0580-2F213BB15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587434"/>
              </p:ext>
            </p:extLst>
          </p:nvPr>
        </p:nvGraphicFramePr>
        <p:xfrm>
          <a:off x="2825010" y="2957063"/>
          <a:ext cx="8130117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0039">
                  <a:extLst>
                    <a:ext uri="{9D8B030D-6E8A-4147-A177-3AD203B41FA5}">
                      <a16:colId xmlns:a16="http://schemas.microsoft.com/office/drawing/2014/main" val="1304554153"/>
                    </a:ext>
                  </a:extLst>
                </a:gridCol>
                <a:gridCol w="2710039">
                  <a:extLst>
                    <a:ext uri="{9D8B030D-6E8A-4147-A177-3AD203B41FA5}">
                      <a16:colId xmlns:a16="http://schemas.microsoft.com/office/drawing/2014/main" val="889926651"/>
                    </a:ext>
                  </a:extLst>
                </a:gridCol>
                <a:gridCol w="2710039">
                  <a:extLst>
                    <a:ext uri="{9D8B030D-6E8A-4147-A177-3AD203B41FA5}">
                      <a16:colId xmlns:a16="http://schemas.microsoft.com/office/drawing/2014/main" val="83429580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5 indicatoren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nl-NL" sz="14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nl-NL" sz="14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1389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NL" sz="1400" dirty="0">
                          <a:highlight>
                            <a:srgbClr val="FFFF00"/>
                          </a:highlight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Afstemming strategisch personeelsbeleid op externe omgeving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nl-NL" sz="14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nl-NL" sz="14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222762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l"/>
                      <a:r>
                        <a:rPr lang="nl-NL" sz="14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Afstemming strategisch personeelsbeleid op strategische organisatiedoelen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400" dirty="0">
                          <a:highlight>
                            <a:srgbClr val="FFFF00"/>
                          </a:highlight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Afstemming op onderwijskundige doelen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nl-NL" sz="14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16402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sz="14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nl-NL" sz="14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Afstemming op doelen goed werkgeverschap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400" dirty="0">
                          <a:highlight>
                            <a:srgbClr val="FFFF00"/>
                          </a:highlight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Duurzame inzetbaarheid van personeel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99048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sz="14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sz="14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400" dirty="0">
                          <a:highlight>
                            <a:srgbClr val="FFFF00"/>
                          </a:highlight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Ontwikkelperspectief voor leraren en schoolleiders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1114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highlight>
                            <a:srgbClr val="FFFF00"/>
                          </a:highlight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Goede uitvoering strategisch personeelsbeleid door leidinggevenden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nl-NL" sz="14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nl-NL" sz="14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0730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33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C866FC6-A0C9-BCAD-B6A0-ABFF7E2F82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 </a:t>
            </a:r>
            <a:r>
              <a:rPr lang="en-GB" dirty="0" err="1"/>
              <a:t>respons</a:t>
            </a:r>
            <a:endParaRPr lang="en-GB" dirty="0"/>
          </a:p>
        </p:txBody>
      </p:sp>
      <p:graphicFrame>
        <p:nvGraphicFramePr>
          <p:cNvPr id="10" name="Tabel 10">
            <a:extLst>
              <a:ext uri="{FF2B5EF4-FFF2-40B4-BE49-F238E27FC236}">
                <a16:creationId xmlns:a16="http://schemas.microsoft.com/office/drawing/2014/main" id="{4A0A66CE-5790-166F-6C0E-3EEE8C1355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424600"/>
              </p:ext>
            </p:extLst>
          </p:nvPr>
        </p:nvGraphicFramePr>
        <p:xfrm>
          <a:off x="1824326" y="2316480"/>
          <a:ext cx="938106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50">
                  <a:extLst>
                    <a:ext uri="{9D8B030D-6E8A-4147-A177-3AD203B41FA5}">
                      <a16:colId xmlns:a16="http://schemas.microsoft.com/office/drawing/2014/main" val="1911984393"/>
                    </a:ext>
                  </a:extLst>
                </a:gridCol>
                <a:gridCol w="1559454">
                  <a:extLst>
                    <a:ext uri="{9D8B030D-6E8A-4147-A177-3AD203B41FA5}">
                      <a16:colId xmlns:a16="http://schemas.microsoft.com/office/drawing/2014/main" val="194500188"/>
                    </a:ext>
                  </a:extLst>
                </a:gridCol>
                <a:gridCol w="1559454">
                  <a:extLst>
                    <a:ext uri="{9D8B030D-6E8A-4147-A177-3AD203B41FA5}">
                      <a16:colId xmlns:a16="http://schemas.microsoft.com/office/drawing/2014/main" val="3344485979"/>
                    </a:ext>
                  </a:extLst>
                </a:gridCol>
                <a:gridCol w="1559454">
                  <a:extLst>
                    <a:ext uri="{9D8B030D-6E8A-4147-A177-3AD203B41FA5}">
                      <a16:colId xmlns:a16="http://schemas.microsoft.com/office/drawing/2014/main" val="29941516"/>
                    </a:ext>
                  </a:extLst>
                </a:gridCol>
                <a:gridCol w="1559454">
                  <a:extLst>
                    <a:ext uri="{9D8B030D-6E8A-4147-A177-3AD203B41FA5}">
                      <a16:colId xmlns:a16="http://schemas.microsoft.com/office/drawing/2014/main" val="720593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2020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2023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14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1373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 err="1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Respondenten</a:t>
                      </a:r>
                      <a:endParaRPr lang="en-GB" sz="1400" i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 err="1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Vestigingen</a:t>
                      </a:r>
                      <a:endParaRPr lang="en-GB" sz="1400" i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468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err="1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Besturen</a:t>
                      </a:r>
                      <a:endParaRPr lang="en-GB" sz="14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162 (54%)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134 (45%)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86 (31%)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3966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err="1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Eindverantwoordelijke</a:t>
                      </a:r>
                      <a:r>
                        <a:rPr lang="en-GB" sz="14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lang="en-GB" sz="1400" dirty="0" err="1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schoolleiders</a:t>
                      </a:r>
                      <a:endParaRPr lang="en-GB" sz="14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6247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err="1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Middenmanagers</a:t>
                      </a:r>
                      <a:endParaRPr lang="en-GB" sz="14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3125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err="1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Leraren</a:t>
                      </a:r>
                      <a:endParaRPr lang="en-GB" sz="14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680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1.015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494 (48%)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391042"/>
                  </a:ext>
                </a:extLst>
              </a:tr>
            </a:tbl>
          </a:graphicData>
        </a:graphic>
      </p:graphicFrame>
      <p:sp>
        <p:nvSpPr>
          <p:cNvPr id="11" name="Tekstvak 10">
            <a:extLst>
              <a:ext uri="{FF2B5EF4-FFF2-40B4-BE49-F238E27FC236}">
                <a16:creationId xmlns:a16="http://schemas.microsoft.com/office/drawing/2014/main" id="{72C6C027-AFFB-416E-3670-679F0E29B33F}"/>
              </a:ext>
            </a:extLst>
          </p:cNvPr>
          <p:cNvSpPr txBox="1"/>
          <p:nvPr/>
        </p:nvSpPr>
        <p:spPr>
          <a:xfrm>
            <a:off x="1824326" y="4665979"/>
            <a:ext cx="931756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* </a:t>
            </a:r>
            <a:r>
              <a:rPr lang="en-GB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Respons</a:t>
            </a:r>
            <a:r>
              <a:rPr lang="en-GB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van </a:t>
            </a:r>
            <a:r>
              <a:rPr lang="en-GB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eindverantwoordelijke</a:t>
            </a:r>
            <a:r>
              <a:rPr lang="en-GB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schoolleiders</a:t>
            </a:r>
            <a:r>
              <a:rPr lang="en-GB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en </a:t>
            </a:r>
            <a:r>
              <a:rPr lang="en-GB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middenmanagers</a:t>
            </a:r>
            <a:r>
              <a:rPr lang="en-GB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samen</a:t>
            </a:r>
            <a:r>
              <a:rPr lang="en-GB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15%</a:t>
            </a:r>
          </a:p>
          <a:p>
            <a:r>
              <a:rPr lang="en-GB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** </a:t>
            </a:r>
            <a:r>
              <a:rPr lang="nl-NL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42 scholen met eindverantwoordelijke schoolleiders én </a:t>
            </a:r>
            <a:r>
              <a:rPr lang="nl-NL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middenmanagers</a:t>
            </a:r>
            <a:endParaRPr lang="nl-NL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nl-NL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*** 48 scholen met </a:t>
            </a:r>
            <a:r>
              <a:rPr lang="nl-NL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middenmanagers</a:t>
            </a:r>
            <a:r>
              <a:rPr lang="nl-NL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én leraren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538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C875E-BEC2-A686-A14D-3BDB237770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Mate waarin strategisch personeelsbeleid ondersteunend is voor … </a:t>
            </a:r>
            <a:r>
              <a:rPr lang="nl-NL" sz="1800" dirty="0"/>
              <a:t>(rapportcijfers 2018, 2020, 2023)</a:t>
            </a:r>
            <a:endParaRPr lang="nl-NL" dirty="0"/>
          </a:p>
        </p:txBody>
      </p:sp>
      <p:graphicFrame>
        <p:nvGraphicFramePr>
          <p:cNvPr id="7" name="Grafiek 18">
            <a:extLst>
              <a:ext uri="{FF2B5EF4-FFF2-40B4-BE49-F238E27FC236}">
                <a16:creationId xmlns:a16="http://schemas.microsoft.com/office/drawing/2014/main" id="{8D10836E-6610-4CA5-B6DA-5511B7B13E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9934698"/>
              </p:ext>
            </p:extLst>
          </p:nvPr>
        </p:nvGraphicFramePr>
        <p:xfrm>
          <a:off x="728208" y="2529205"/>
          <a:ext cx="5478780" cy="3131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ek 1">
            <a:extLst>
              <a:ext uri="{FF2B5EF4-FFF2-40B4-BE49-F238E27FC236}">
                <a16:creationId xmlns:a16="http://schemas.microsoft.com/office/drawing/2014/main" id="{EB4ABC98-2F3A-4344-A1ED-E141DAB38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2752067"/>
              </p:ext>
            </p:extLst>
          </p:nvPr>
        </p:nvGraphicFramePr>
        <p:xfrm>
          <a:off x="6356667" y="2529205"/>
          <a:ext cx="5699760" cy="3131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B4781BD-A793-80DD-BDA9-F3B06F8E25A1}"/>
              </a:ext>
            </a:extLst>
          </p:cNvPr>
          <p:cNvSpPr txBox="1"/>
          <p:nvPr/>
        </p:nvSpPr>
        <p:spPr>
          <a:xfrm>
            <a:off x="2882537" y="5661025"/>
            <a:ext cx="13324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Besturen</a:t>
            </a:r>
            <a:endParaRPr lang="nl-NL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9ABB38-B3D4-72C8-2838-CF8CF29449C8}"/>
              </a:ext>
            </a:extLst>
          </p:cNvPr>
          <p:cNvSpPr txBox="1"/>
          <p:nvPr/>
        </p:nvSpPr>
        <p:spPr>
          <a:xfrm>
            <a:off x="7175863" y="5687604"/>
            <a:ext cx="402336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Eindverantwoordelijke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schoolleiders</a:t>
            </a:r>
            <a:endParaRPr lang="nl-NL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34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9F66C5-E66D-9FDA-D8DB-DD9B16427C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Strategisch personeelsbeleid: stagnatie sinds 2020</a:t>
            </a:r>
            <a:br>
              <a:rPr lang="nl-NL" dirty="0"/>
            </a:br>
            <a:r>
              <a:rPr lang="nl-NL" sz="1800" b="0" i="1" dirty="0"/>
              <a:t>Gegevens besturen en eindverantwoordelijke schoolleiders</a:t>
            </a:r>
            <a:endParaRPr lang="en-GB" i="1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5D5745-BFDD-7C11-E0B6-22E9C893CF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i="1" dirty="0"/>
              <a:t>Vasthouden </a:t>
            </a:r>
            <a:r>
              <a:rPr lang="nl-NL" dirty="0"/>
              <a:t>van ruim voldoende-goed niveau:</a:t>
            </a:r>
          </a:p>
          <a:p>
            <a:pPr marL="612900" lvl="2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nl-NL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Afstemming op externe ontwikkelingen (#1)</a:t>
            </a:r>
          </a:p>
          <a:p>
            <a:pPr marL="612900" lvl="2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nl-NL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Afstemming op onderwijskundige doelen (#2)</a:t>
            </a:r>
          </a:p>
          <a:p>
            <a:pPr marL="612900" lvl="2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nl-NL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Ontwikkelperspectief leraren en schoolleiders (#4)</a:t>
            </a:r>
          </a:p>
          <a:p>
            <a:pPr marL="612900" lvl="2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nl-NL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Implementatie schoolleiders en leiderschap (#5)</a:t>
            </a:r>
          </a:p>
          <a:p>
            <a:endParaRPr lang="nl-NL" dirty="0"/>
          </a:p>
          <a:p>
            <a:r>
              <a:rPr lang="nl-NL" dirty="0"/>
              <a:t>Niveau voldoende, </a:t>
            </a:r>
            <a:r>
              <a:rPr lang="nl-NL" i="1" dirty="0"/>
              <a:t>uitblijven verbetering</a:t>
            </a:r>
            <a:r>
              <a:rPr lang="nl-NL" dirty="0"/>
              <a:t>:</a:t>
            </a:r>
          </a:p>
          <a:p>
            <a:pPr marL="612900" lvl="2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nl-NL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Monitoren van behaalde beleidsresultaten (#2) </a:t>
            </a:r>
          </a:p>
          <a:p>
            <a:pPr marL="612900" lvl="2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nl-NL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Beleidsmaatregelen duurzame inzetbaarheid (#3)</a:t>
            </a:r>
          </a:p>
          <a:p>
            <a:pPr marL="612900" lvl="2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nl-NL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Mobiliteit/doorgroei leraren en schoolleiders (#4)</a:t>
            </a:r>
          </a:p>
          <a:p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F7D55A3-7142-6BF5-49F4-E5087AEEB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32B7F53A-1957-AAA7-326F-426B32BBD830}"/>
              </a:ext>
            </a:extLst>
          </p:cNvPr>
          <p:cNvSpPr/>
          <p:nvPr/>
        </p:nvSpPr>
        <p:spPr>
          <a:xfrm>
            <a:off x="7669200" y="3065418"/>
            <a:ext cx="3695486" cy="1506583"/>
          </a:xfrm>
          <a:prstGeom prst="wedgeEllipseCallout">
            <a:avLst>
              <a:gd name="adj1" fmla="val -58427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Monitoring 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gewenste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resultaten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p-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beleid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6,0-6,1</a:t>
            </a:r>
          </a:p>
          <a:p>
            <a:pPr algn="ctr"/>
            <a:endParaRPr lang="en-US" sz="14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Monitoring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ondersteuning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mw door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schoolleiders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6,9-7,0</a:t>
            </a:r>
            <a:endParaRPr lang="nl-NL" sz="14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C7F03E0E-5A62-085F-8656-8E68ED16B5E6}"/>
              </a:ext>
            </a:extLst>
          </p:cNvPr>
          <p:cNvSpPr/>
          <p:nvPr/>
        </p:nvSpPr>
        <p:spPr>
          <a:xfrm>
            <a:off x="140607" y="3980689"/>
            <a:ext cx="2177143" cy="853440"/>
          </a:xfrm>
          <a:prstGeom prst="wedgeEllipseCallout">
            <a:avLst>
              <a:gd name="adj1" fmla="val 65967"/>
              <a:gd name="adj2" fmla="val 798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 het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bijzonder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voor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emotioneel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zwaar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werk</a:t>
            </a:r>
            <a:endParaRPr lang="nl-NL" sz="14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8484EE15-AD66-8965-B03F-2846D940E0D9}"/>
              </a:ext>
            </a:extLst>
          </p:cNvPr>
          <p:cNvSpPr/>
          <p:nvPr/>
        </p:nvSpPr>
        <p:spPr>
          <a:xfrm>
            <a:off x="6696893" y="5512526"/>
            <a:ext cx="3021874" cy="1234823"/>
          </a:xfrm>
          <a:prstGeom prst="wedgeEllipseCallout">
            <a:avLst>
              <a:gd name="adj1" fmla="val -57565"/>
              <a:gd name="adj2" fmla="val -527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++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Huidige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functie</a:t>
            </a:r>
            <a:endParaRPr lang="en-US" sz="14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+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Huidige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functie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naast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primaire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taken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+/-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Doorgroei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naar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hogere</a:t>
            </a:r>
            <a:r>
              <a:rPr lang="en-US" sz="14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functie</a:t>
            </a:r>
            <a:endParaRPr lang="nl-NL" sz="14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96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01B93B-E70C-D572-CBDC-2D567843F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7750" y="1196976"/>
            <a:ext cx="7559675" cy="1154338"/>
          </a:xfrm>
        </p:spPr>
        <p:txBody>
          <a:bodyPr/>
          <a:lstStyle/>
          <a:p>
            <a:r>
              <a:rPr lang="nl-NL" dirty="0"/>
              <a:t>Mate waarin strategisch personeelsbeleid ondersteunend is voor … </a:t>
            </a:r>
            <a:br>
              <a:rPr lang="nl-NL" dirty="0"/>
            </a:br>
            <a:r>
              <a:rPr lang="nl-NL" sz="1800" b="0" i="1" dirty="0"/>
              <a:t>(vergelijking rapportcijfers 2023 verschillende geledingen met elkaar)</a:t>
            </a:r>
            <a:endParaRPr lang="nl-NL" b="0" i="1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8B4C984-2488-CB28-A505-4D80E76512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.</a:t>
            </a:r>
          </a:p>
        </p:txBody>
      </p:sp>
      <p:graphicFrame>
        <p:nvGraphicFramePr>
          <p:cNvPr id="7" name="Grafiek 6">
            <a:extLst>
              <a:ext uri="{FF2B5EF4-FFF2-40B4-BE49-F238E27FC236}">
                <a16:creationId xmlns:a16="http://schemas.microsoft.com/office/drawing/2014/main" id="{FE35C818-A9C2-4290-AC44-07204F06A6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8518234"/>
              </p:ext>
            </p:extLst>
          </p:nvPr>
        </p:nvGraphicFramePr>
        <p:xfrm>
          <a:off x="2585192" y="2213248"/>
          <a:ext cx="6615323" cy="4041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2766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6E24B-E441-7F66-9C7C-B4681FF42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7750" y="1196975"/>
            <a:ext cx="7788151" cy="1253617"/>
          </a:xfrm>
        </p:spPr>
        <p:txBody>
          <a:bodyPr/>
          <a:lstStyle/>
          <a:p>
            <a:r>
              <a:rPr lang="nl-NL" dirty="0"/>
              <a:t>Gebreken in doorwerking beleid op niveau scholen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FBD3D1F-C028-68C4-8F83-E08288DBCA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.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4B26316-B046-6CAD-6D00-B2DB19111B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71303" y="1995056"/>
            <a:ext cx="9025247" cy="3898854"/>
          </a:xfrm>
        </p:spPr>
        <p:txBody>
          <a:bodyPr/>
          <a:lstStyle/>
          <a:p>
            <a:r>
              <a:rPr lang="nl-NL" dirty="0"/>
              <a:t>Onvoldoende professionele ruimte en/of gebruik daarvan door schoolleiders bij aanpassing/uitwerking bestuursbeleid</a:t>
            </a:r>
          </a:p>
          <a:p>
            <a:r>
              <a:rPr lang="nl-NL" dirty="0"/>
              <a:t>Ontbreken informatie over uitvoering, beleidsresultaten en ondersteuningsbehoeften van </a:t>
            </a:r>
            <a:r>
              <a:rPr lang="nl-NL" dirty="0" err="1"/>
              <a:t>middenmanagers</a:t>
            </a:r>
            <a:r>
              <a:rPr lang="nl-NL" dirty="0"/>
              <a:t> en leraren</a:t>
            </a:r>
          </a:p>
          <a:p>
            <a:r>
              <a:rPr lang="nl-NL" dirty="0"/>
              <a:t>Geen standaard professionele dialoog en autonomie voor teams in uitwerking en uitvoering onderwijsvisie. Daardoor ook:</a:t>
            </a:r>
          </a:p>
          <a:p>
            <a:pPr lvl="1"/>
            <a:r>
              <a:rPr lang="nl-NL" dirty="0"/>
              <a:t>tekort schieten onderwijskundig leiderschap</a:t>
            </a:r>
          </a:p>
          <a:p>
            <a:pPr lvl="1"/>
            <a:r>
              <a:rPr lang="nl-NL" dirty="0"/>
              <a:t>weinig collectieve onderwijs- en professionele ontwikkeling</a:t>
            </a:r>
          </a:p>
          <a:p>
            <a:r>
              <a:rPr lang="nl-NL" dirty="0"/>
              <a:t>Beperkt beleid en/of beperkte uitvoering voor duurzame inzetbaarheid (aanpak werkdruk/ mentale belasting werk)</a:t>
            </a:r>
          </a:p>
        </p:txBody>
      </p:sp>
    </p:spTree>
    <p:extLst>
      <p:ext uri="{BB962C8B-B14F-4D97-AF65-F5344CB8AC3E}">
        <p14:creationId xmlns:p14="http://schemas.microsoft.com/office/powerpoint/2010/main" val="117314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6E24B-E441-7F66-9C7C-B4681FF42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7750" y="1196976"/>
            <a:ext cx="8191912" cy="691202"/>
          </a:xfrm>
        </p:spPr>
        <p:txBody>
          <a:bodyPr/>
          <a:lstStyle/>
          <a:p>
            <a:r>
              <a:rPr lang="nl-NL" dirty="0"/>
              <a:t>Aanbevelingen: besturen en eindverantwoordelijke SL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FBD3D1F-C028-68C4-8F83-E08288DBCA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.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4B26316-B046-6CAD-6D00-B2DB19111B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7750" y="2232560"/>
            <a:ext cx="8381918" cy="3693227"/>
          </a:xfrm>
        </p:spPr>
        <p:txBody>
          <a:bodyPr/>
          <a:lstStyle/>
          <a:p>
            <a:r>
              <a:rPr lang="nl-NL" dirty="0"/>
              <a:t>Gesprek over autonomie en rol EV schoolleiders in aanvullen en aanpassen bestuursbeleid voor eigen school</a:t>
            </a:r>
          </a:p>
          <a:p>
            <a:r>
              <a:rPr lang="nl-NL" dirty="0"/>
              <a:t>Zorg voor geregeld monitoren en evalueren van uitvoering beleid en resultaten; gebruik gerichte instrumenten als Spiegel Personeel en School (verschillende modulen)</a:t>
            </a:r>
          </a:p>
          <a:p>
            <a:r>
              <a:rPr lang="nl-NL" dirty="0"/>
              <a:t>Samenwerken in onderwijsregio’s aan vraagstukken als professionele ontwikkeling en lerarentekort </a:t>
            </a:r>
            <a:r>
              <a:rPr lang="nl-NL" i="1" dirty="0"/>
              <a:t>vanuit een zelfstandige </a:t>
            </a:r>
            <a:r>
              <a:rPr lang="nl-NL" dirty="0"/>
              <a:t>vraagarticulatie voor de eigen scholen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FA5CAC9-3D20-8E64-BA36-AF1744705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7902"/>
            <a:ext cx="2850078" cy="9525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C3986E7-A71E-F629-E2A2-813A2875F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343" y="3925537"/>
            <a:ext cx="2286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4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6E24B-E441-7F66-9C7C-B4681FF42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0686" y="1196976"/>
            <a:ext cx="8288976" cy="691202"/>
          </a:xfrm>
        </p:spPr>
        <p:txBody>
          <a:bodyPr/>
          <a:lstStyle/>
          <a:p>
            <a:r>
              <a:rPr lang="nl-NL" dirty="0"/>
              <a:t>Aanbevelingen: schoolleiders en </a:t>
            </a:r>
            <a:r>
              <a:rPr lang="nl-NL" dirty="0" err="1"/>
              <a:t>middenmanagers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FBD3D1F-C028-68C4-8F83-E08288DBCA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.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4B26316-B046-6CAD-6D00-B2DB19111B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20685" y="1888178"/>
            <a:ext cx="8811491" cy="4037609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Aansluiting onderwijsvisie en ondersteuningsbehoeften leraren</a:t>
            </a:r>
          </a:p>
          <a:p>
            <a:r>
              <a:rPr lang="nl-NL" dirty="0"/>
              <a:t>Houvast onderwijsvisie creëren door autonomie voor teams in uitwerking van visie en in uitvoering</a:t>
            </a:r>
          </a:p>
          <a:p>
            <a:r>
              <a:rPr lang="nl-NL" dirty="0"/>
              <a:t>Samenstelling team; relatie met secties/vakgroepen</a:t>
            </a:r>
          </a:p>
          <a:p>
            <a:r>
              <a:rPr lang="nl-NL" dirty="0"/>
              <a:t>Steun brede professionele ontwikkeling en collectieve activiteiten leraren onderwijsvernieuwing en professionele ontwikkeling</a:t>
            </a:r>
          </a:p>
          <a:p>
            <a:pPr marL="493712" lvl="1" indent="0">
              <a:buNone/>
            </a:pPr>
            <a:endParaRPr lang="nl-NL" sz="800" dirty="0"/>
          </a:p>
          <a:p>
            <a:pPr marL="0" indent="0">
              <a:buNone/>
            </a:pPr>
            <a:r>
              <a:rPr lang="nl-NL" dirty="0"/>
              <a:t>Beleid en uitvoering m.b.t. duurzame inzetbaarheid</a:t>
            </a:r>
          </a:p>
          <a:p>
            <a:r>
              <a:rPr lang="nl-NL" dirty="0"/>
              <a:t>Aanpak en blijvende aandacht: werkdruk, mentale belasting</a:t>
            </a:r>
          </a:p>
          <a:p>
            <a:r>
              <a:rPr lang="nl-NL" dirty="0"/>
              <a:t>Gesprek met </a:t>
            </a:r>
            <a:r>
              <a:rPr lang="nl-NL" dirty="0" err="1"/>
              <a:t>middenmanagers</a:t>
            </a:r>
            <a:r>
              <a:rPr lang="nl-NL" dirty="0"/>
              <a:t>: wat hebben zij nodig?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737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niversiteit Utrecht">
  <a:themeElements>
    <a:clrScheme name="Utrecht University">
      <a:dk1>
        <a:srgbClr val="000000"/>
      </a:dk1>
      <a:lt1>
        <a:srgbClr val="FFFFFF"/>
      </a:lt1>
      <a:dk2>
        <a:srgbClr val="C00935"/>
      </a:dk2>
      <a:lt2>
        <a:srgbClr val="D9D9D9"/>
      </a:lt2>
      <a:accent1>
        <a:srgbClr val="FFCD00"/>
      </a:accent1>
      <a:accent2>
        <a:srgbClr val="DD9562"/>
      </a:accent2>
      <a:accent3>
        <a:srgbClr val="911D56"/>
      </a:accent3>
      <a:accent4>
        <a:srgbClr val="63A593"/>
      </a:accent4>
      <a:accent5>
        <a:srgbClr val="161D41"/>
      </a:accent5>
      <a:accent6>
        <a:srgbClr val="6686C3"/>
      </a:accent6>
      <a:hlink>
        <a:srgbClr val="52287F"/>
      </a:hlink>
      <a:folHlink>
        <a:srgbClr val="623E2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3" id="{88956AD1-682A-3D49-A75B-A98D0822B632}" vid="{A6109629-D6D5-274F-9DFC-C626AFB78ED0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UU Powerpoint sjabloon NL logofied footer</Template>
  <TotalTime>213</TotalTime>
  <Words>549</Words>
  <Application>Microsoft Office PowerPoint</Application>
  <PresentationFormat>Aangepast</PresentationFormat>
  <Paragraphs>98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20" baseType="lpstr">
      <vt:lpstr>Merriweather Regular</vt:lpstr>
      <vt:lpstr>Arial</vt:lpstr>
      <vt:lpstr>Calibri</vt:lpstr>
      <vt:lpstr>Open Sans</vt:lpstr>
      <vt:lpstr>Merriweather Light</vt:lpstr>
      <vt:lpstr>Open Sans Light</vt:lpstr>
      <vt:lpstr>Wingdings</vt:lpstr>
      <vt:lpstr>Verdana</vt:lpstr>
      <vt:lpstr>Universiteit Utrecht</vt:lpstr>
      <vt:lpstr>Strategisch personeelsbeleid  in het voortgezet onderwijs</vt:lpstr>
      <vt:lpstr>Het onderzoek</vt:lpstr>
      <vt:lpstr>De respons</vt:lpstr>
      <vt:lpstr>Mate waarin strategisch personeelsbeleid ondersteunend is voor … (rapportcijfers 2018, 2020, 2023)</vt:lpstr>
      <vt:lpstr>Strategisch personeelsbeleid: stagnatie sinds 2020 Gegevens besturen en eindverantwoordelijke schoolleiders</vt:lpstr>
      <vt:lpstr>Mate waarin strategisch personeelsbeleid ondersteunend is voor …  (vergelijking rapportcijfers 2023 verschillende geledingen met elkaar)</vt:lpstr>
      <vt:lpstr>Gebreken in doorwerking beleid op niveau scholen</vt:lpstr>
      <vt:lpstr>Aanbevelingen: besturen en eindverantwoordelijke SL </vt:lpstr>
      <vt:lpstr>Aanbevelingen: schoolleiders en middenmanagers</vt:lpstr>
      <vt:lpstr>Vervolg: gesprekstafels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Leisink, P.L.M. (Peter)</dc:creator>
  <cp:keywords/>
  <dc:description/>
  <cp:lastModifiedBy>Knies, E. (Eva)</cp:lastModifiedBy>
  <cp:revision>16</cp:revision>
  <cp:lastPrinted>2023-06-26T12:34:36Z</cp:lastPrinted>
  <dcterms:created xsi:type="dcterms:W3CDTF">2023-06-14T10:33:19Z</dcterms:created>
  <dcterms:modified xsi:type="dcterms:W3CDTF">2023-09-22T12:16:09Z</dcterms:modified>
  <cp:category/>
</cp:coreProperties>
</file>