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1" r:id="rId3"/>
    <p:sldId id="282" r:id="rId4"/>
    <p:sldId id="284" r:id="rId5"/>
    <p:sldId id="285" r:id="rId6"/>
    <p:sldId id="293" r:id="rId7"/>
    <p:sldId id="294" r:id="rId8"/>
    <p:sldId id="290" r:id="rId9"/>
    <p:sldId id="268" r:id="rId10"/>
    <p:sldId id="266" r:id="rId11"/>
    <p:sldId id="291" r:id="rId12"/>
    <p:sldId id="271" r:id="rId13"/>
    <p:sldId id="279" r:id="rId14"/>
    <p:sldId id="292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arten-Harm Verburg" initials="MHV" lastIdx="16" clrIdx="0">
    <p:extLst>
      <p:ext uri="{19B8F6BF-5375-455C-9EA6-DF929625EA0E}">
        <p15:presenceInfo xmlns:p15="http://schemas.microsoft.com/office/powerpoint/2012/main" userId="2024fedc005d4c81" providerId="Windows Live"/>
      </p:ext>
    </p:extLst>
  </p:cmAuthor>
  <p:cmAuthor id="2" name="Verburg, M.H.B. (Maarten-Harm)" initials="VM(H" lastIdx="1" clrIdx="1">
    <p:extLst>
      <p:ext uri="{19B8F6BF-5375-455C-9EA6-DF929625EA0E}">
        <p15:presenceInfo xmlns:p15="http://schemas.microsoft.com/office/powerpoint/2012/main" userId="S::m.verburg@vu.nl::99f18262-040f-41c0-a677-47500aedf9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9993"/>
    <a:srgbClr val="AFE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8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80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ulenbroeks, R.F.G. (Ralph)" userId="b518f3e9-87e2-4cc8-8797-c364bb45f24d" providerId="ADAL" clId="{6A5E0245-118F-432D-B76C-02E7E2F79BC8}"/>
    <pc:docChg chg="delSld">
      <pc:chgData name="Meulenbroeks, R.F.G. (Ralph)" userId="b518f3e9-87e2-4cc8-8797-c364bb45f24d" providerId="ADAL" clId="{6A5E0245-118F-432D-B76C-02E7E2F79BC8}" dt="2024-04-16T14:08:37.786" v="0" actId="47"/>
      <pc:docMkLst>
        <pc:docMk/>
      </pc:docMkLst>
      <pc:sldChg chg="del">
        <pc:chgData name="Meulenbroeks, R.F.G. (Ralph)" userId="b518f3e9-87e2-4cc8-8797-c364bb45f24d" providerId="ADAL" clId="{6A5E0245-118F-432D-B76C-02E7E2F79BC8}" dt="2024-04-16T14:08:37.786" v="0" actId="47"/>
        <pc:sldMkLst>
          <pc:docMk/>
          <pc:sldMk cId="3565086230" sldId="280"/>
        </pc:sldMkLst>
      </pc:sldChg>
      <pc:sldChg chg="del">
        <pc:chgData name="Meulenbroeks, R.F.G. (Ralph)" userId="b518f3e9-87e2-4cc8-8797-c364bb45f24d" providerId="ADAL" clId="{6A5E0245-118F-432D-B76C-02E7E2F79BC8}" dt="2024-04-16T14:08:37.786" v="0" actId="47"/>
        <pc:sldMkLst>
          <pc:docMk/>
          <pc:sldMk cId="975991114" sldId="288"/>
        </pc:sldMkLst>
      </pc:sldChg>
      <pc:sldChg chg="del">
        <pc:chgData name="Meulenbroeks, R.F.G. (Ralph)" userId="b518f3e9-87e2-4cc8-8797-c364bb45f24d" providerId="ADAL" clId="{6A5E0245-118F-432D-B76C-02E7E2F79BC8}" dt="2024-04-16T14:08:37.786" v="0" actId="47"/>
        <pc:sldMkLst>
          <pc:docMk/>
          <pc:sldMk cId="680620941" sldId="296"/>
        </pc:sldMkLst>
      </pc:sldChg>
      <pc:sldChg chg="del">
        <pc:chgData name="Meulenbroeks, R.F.G. (Ralph)" userId="b518f3e9-87e2-4cc8-8797-c364bb45f24d" providerId="ADAL" clId="{6A5E0245-118F-432D-B76C-02E7E2F79BC8}" dt="2024-04-16T14:08:37.786" v="0" actId="47"/>
        <pc:sldMkLst>
          <pc:docMk/>
          <pc:sldMk cId="4139335812" sldId="297"/>
        </pc:sldMkLst>
      </pc:sldChg>
      <pc:sldChg chg="del">
        <pc:chgData name="Meulenbroeks, R.F.G. (Ralph)" userId="b518f3e9-87e2-4cc8-8797-c364bb45f24d" providerId="ADAL" clId="{6A5E0245-118F-432D-B76C-02E7E2F79BC8}" dt="2024-04-16T14:08:37.786" v="0" actId="47"/>
        <pc:sldMkLst>
          <pc:docMk/>
          <pc:sldMk cId="704175425" sldId="298"/>
        </pc:sldMkLst>
      </pc:sldChg>
      <pc:sldChg chg="del">
        <pc:chgData name="Meulenbroeks, R.F.G. (Ralph)" userId="b518f3e9-87e2-4cc8-8797-c364bb45f24d" providerId="ADAL" clId="{6A5E0245-118F-432D-B76C-02E7E2F79BC8}" dt="2024-04-16T14:08:37.786" v="0" actId="47"/>
        <pc:sldMkLst>
          <pc:docMk/>
          <pc:sldMk cId="280776694" sldId="299"/>
        </pc:sldMkLst>
      </pc:sldChg>
      <pc:sldChg chg="del">
        <pc:chgData name="Meulenbroeks, R.F.G. (Ralph)" userId="b518f3e9-87e2-4cc8-8797-c364bb45f24d" providerId="ADAL" clId="{6A5E0245-118F-432D-B76C-02E7E2F79BC8}" dt="2024-04-16T14:08:37.786" v="0" actId="47"/>
        <pc:sldMkLst>
          <pc:docMk/>
          <pc:sldMk cId="308432938" sldId="300"/>
        </pc:sldMkLst>
      </pc:sldChg>
      <pc:sldChg chg="del">
        <pc:chgData name="Meulenbroeks, R.F.G. (Ralph)" userId="b518f3e9-87e2-4cc8-8797-c364bb45f24d" providerId="ADAL" clId="{6A5E0245-118F-432D-B76C-02E7E2F79BC8}" dt="2024-04-16T14:08:37.786" v="0" actId="47"/>
        <pc:sldMkLst>
          <pc:docMk/>
          <pc:sldMk cId="3428141639" sldId="301"/>
        </pc:sldMkLst>
      </pc:sldChg>
      <pc:sldChg chg="del">
        <pc:chgData name="Meulenbroeks, R.F.G. (Ralph)" userId="b518f3e9-87e2-4cc8-8797-c364bb45f24d" providerId="ADAL" clId="{6A5E0245-118F-432D-B76C-02E7E2F79BC8}" dt="2024-04-16T14:08:37.786" v="0" actId="47"/>
        <pc:sldMkLst>
          <pc:docMk/>
          <pc:sldMk cId="3148089904" sldId="30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5E028-BB8B-8FD5-4CC2-AF01FFE0E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46476A-3C3C-B63F-C3A6-D28346F5EC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0E3A7-2261-94D0-CEFA-1262F1D64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110E-E793-48D2-9D5D-C524F4665F3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6211F-0618-122F-4136-2A03B3F0A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03466-4C00-7C84-7855-EE92152C7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9370-3590-4B2B-8BE9-41A575EC42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7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9AB0D-887F-0AB9-9019-D4F5F7E81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60F71D-410E-CF12-B726-24F88F3F9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7C7FE-271B-9133-8C30-A37EA127D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110E-E793-48D2-9D5D-C524F4665F3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3AF44-B18A-F5C3-A661-37480A6EE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71C98-6F53-E7CF-AD04-8F53143FE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9370-3590-4B2B-8BE9-41A575EC42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21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C0F645-53C3-29ED-1F77-4E66843763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A068DC-8E93-1D28-E138-228ABCEBC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07FB3-6998-B0E9-1C0C-CD31659B8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110E-E793-48D2-9D5D-C524F4665F3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57F36-1A14-77DD-300C-DA678B36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AB60D-49E3-EA2E-6A37-B06336C2F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9370-3590-4B2B-8BE9-41A575EC42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2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1922D-C032-14A9-C6F5-CA1FB460F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5F54A-DFC3-979F-B2AE-47EA6C388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A49B1-53FB-A571-8609-EDA51CAD0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110E-E793-48D2-9D5D-C524F4665F3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D17BD-ECC5-0143-219C-73776635A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06447-CBE2-0166-A75E-E45E01AA9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9370-3590-4B2B-8BE9-41A575EC42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75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40333-075A-2623-C838-EA9D0A417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0957F-DD6E-B793-5844-9D7670387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CAC1E-B4A3-34BE-4210-737AB0CEA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110E-E793-48D2-9D5D-C524F4665F3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5ED87-9499-3A34-5B6F-9192F3A71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BE010-61D8-21E9-AB73-4A5153B68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9370-3590-4B2B-8BE9-41A575EC42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86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5880B-46C2-0032-8C10-7187DCD0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77A64-F2EF-5A38-D066-A149D83B2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169F3-A352-1A8D-2FA3-B809FFF6E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7A678-3509-11F1-8F8F-F1B26AB21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110E-E793-48D2-9D5D-C524F4665F3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E553F-2BC8-892A-D8A6-4C0F36E8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0026E4-AD78-87BB-61B1-E6C97A22A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9370-3590-4B2B-8BE9-41A575EC42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63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92EF8-E280-C197-A5AA-5D629758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6CD07-5B07-2B08-745A-F6C4D6788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2624A-D370-D018-3E17-60C1ABEC8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F4AD17-6AD6-98AD-29D4-9FA598758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F25DF7-E200-CA30-7D40-9EDD12575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B3CC0B-0DAF-30F3-CAC7-80E469C7A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110E-E793-48D2-9D5D-C524F4665F3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63614-CCBB-6BA6-3698-2DFFC4BB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1B2C5A-04A0-2B1F-04E1-A67C5C5FB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9370-3590-4B2B-8BE9-41A575EC42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65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B3B20-6F46-48EC-41B6-C789F2F4B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9B2AB4-DEB3-81DF-0326-A9CDF07B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110E-E793-48D2-9D5D-C524F4665F3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B9D62-6644-9661-0E08-B1AD2DE5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6412BF-A841-C4B1-D313-96AF18E9B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9370-3590-4B2B-8BE9-41A575EC42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13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9BB82-D642-E28C-C307-EF76AED52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110E-E793-48D2-9D5D-C524F4665F3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44E7DA-7856-C771-B25A-5441837B3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163A3-9704-4E42-DD5E-6E9097EB7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9370-3590-4B2B-8BE9-41A575EC42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78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BEE70-58D3-C5AB-9B31-28F5AD799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A0D1D-B217-83C8-C310-3E84185D0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02C8A0-67A1-34F2-64E2-68116769D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0EA3C-B645-BF8C-52E1-7C913437B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110E-E793-48D2-9D5D-C524F4665F3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89896-7BD7-0406-C13F-F29CB69CF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8585A-6C4F-CD36-D244-8FF721DD0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9370-3590-4B2B-8BE9-41A575EC42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97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05A44-E9E8-DD6A-2149-37C354AA7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2ED974-F7C5-145A-B7AB-71A18B4147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0C5E6-DD60-2EFD-841C-E5538A2A7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04CA0-309C-461E-B27A-FBE8FA670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110E-E793-48D2-9D5D-C524F4665F3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5548C-EF62-D334-E52A-F728A0855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78B00-A8CA-29C6-9C14-0D29B10DC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9370-3590-4B2B-8BE9-41A575EC42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0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7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354866-8F99-8FBF-3BB0-EA4CC3A6A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746B1-7085-3823-05B8-1961E5EA5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A5AF5-8E17-4D60-FEA6-C1FC84AF3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C110E-E793-48D2-9D5D-C524F4665F3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2FCED-D751-ACBC-4AE7-55CB38BFF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56083-AD58-195D-AEFC-967B97A328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59370-3590-4B2B-8BE9-41A575EC42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43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5BCE53-8DD5-11E0-7E72-97F4207E5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000" dirty="0" err="1"/>
              <a:t>Generatie</a:t>
            </a:r>
            <a:r>
              <a:rPr lang="en-GB" sz="3000" dirty="0"/>
              <a:t> Z </a:t>
            </a:r>
            <a:r>
              <a:rPr lang="en-GB" sz="3000" dirty="0" err="1"/>
              <a:t>voor</a:t>
            </a:r>
            <a:r>
              <a:rPr lang="en-GB" sz="3000" dirty="0"/>
              <a:t> de </a:t>
            </a:r>
            <a:r>
              <a:rPr lang="en-GB" sz="3000" dirty="0" err="1"/>
              <a:t>klas</a:t>
            </a:r>
            <a:endParaRPr lang="en-GB" sz="3000" dirty="0"/>
          </a:p>
          <a:p>
            <a:pPr marL="0" indent="0">
              <a:buNone/>
            </a:pPr>
            <a:endParaRPr lang="en-GB" sz="2400" i="1" dirty="0"/>
          </a:p>
          <a:p>
            <a:pPr marL="0" indent="0">
              <a:buNone/>
            </a:pPr>
            <a:r>
              <a:rPr lang="en-GB" sz="2400" i="1" dirty="0"/>
              <a:t>Hoe </a:t>
            </a:r>
            <a:r>
              <a:rPr lang="en-GB" sz="2400" i="1" dirty="0" err="1"/>
              <a:t>motiveer</a:t>
            </a:r>
            <a:r>
              <a:rPr lang="en-GB" sz="2400" i="1" dirty="0"/>
              <a:t> je </a:t>
            </a:r>
            <a:r>
              <a:rPr lang="en-GB" sz="2400" i="1" dirty="0" err="1"/>
              <a:t>Generatie</a:t>
            </a:r>
            <a:r>
              <a:rPr lang="en-GB" sz="2400" i="1" dirty="0"/>
              <a:t> Z voor het onderwijs?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600" dirty="0"/>
              <a:t>Sander Bos, </a:t>
            </a:r>
            <a:r>
              <a:rPr lang="en-GB" sz="1600" dirty="0" err="1"/>
              <a:t>shs</a:t>
            </a:r>
            <a:endParaRPr lang="en-GB" sz="1600" dirty="0"/>
          </a:p>
          <a:p>
            <a:pPr marL="0" indent="0">
              <a:buNone/>
            </a:pPr>
            <a:r>
              <a:rPr lang="en-GB" sz="1600" dirty="0"/>
              <a:t>Leander Nikkels, </a:t>
            </a:r>
            <a:r>
              <a:rPr lang="en-GB" sz="1600" dirty="0" err="1"/>
              <a:t>shs</a:t>
            </a:r>
            <a:endParaRPr lang="en-GB" sz="1600" dirty="0"/>
          </a:p>
          <a:p>
            <a:pPr marL="0" indent="0">
              <a:buNone/>
            </a:pPr>
            <a:r>
              <a:rPr lang="en-GB" sz="1600" dirty="0"/>
              <a:t>Maxime de Wit, </a:t>
            </a:r>
            <a:r>
              <a:rPr lang="en-GB" sz="1600" dirty="0" err="1"/>
              <a:t>shs</a:t>
            </a:r>
            <a:endParaRPr lang="en-GB" sz="1600" dirty="0"/>
          </a:p>
          <a:p>
            <a:pPr marL="0" indent="0">
              <a:buNone/>
            </a:pPr>
            <a:r>
              <a:rPr lang="en-GB" sz="1600" dirty="0"/>
              <a:t>Seline Rudolph, </a:t>
            </a:r>
            <a:r>
              <a:rPr lang="en-GB" sz="1600" dirty="0" err="1"/>
              <a:t>shs</a:t>
            </a:r>
            <a:endParaRPr lang="en-GB" sz="1600" dirty="0"/>
          </a:p>
          <a:p>
            <a:pPr marL="0" indent="0">
              <a:buNone/>
            </a:pPr>
            <a:r>
              <a:rPr lang="en-GB" sz="1600" dirty="0"/>
              <a:t>Hanny Gijsman, Universiteit Leiden</a:t>
            </a:r>
          </a:p>
          <a:p>
            <a:pPr marL="0" indent="0">
              <a:buNone/>
            </a:pPr>
            <a:r>
              <a:rPr lang="en-GB" sz="1600" dirty="0"/>
              <a:t>Ralph Meulenbroeks, Universiteit Utrecht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VO-</a:t>
            </a:r>
            <a:r>
              <a:rPr lang="en-GB" sz="1600" dirty="0" err="1"/>
              <a:t>congres</a:t>
            </a:r>
            <a:r>
              <a:rPr lang="en-GB" sz="1600" dirty="0"/>
              <a:t>, 11 </a:t>
            </a:r>
            <a:r>
              <a:rPr lang="en-GB" sz="1600" dirty="0" err="1"/>
              <a:t>april</a:t>
            </a:r>
            <a:r>
              <a:rPr lang="en-GB" sz="1600" dirty="0"/>
              <a:t> 2024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575EBC7-35A9-8B30-5F85-C0705AC90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108" y="529432"/>
            <a:ext cx="6552349" cy="108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508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C319-F637-9896-8AAC-49C7144FF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 </a:t>
            </a:r>
            <a:r>
              <a:rPr lang="en-US" dirty="0" err="1"/>
              <a:t>doen</a:t>
            </a:r>
            <a:r>
              <a:rPr lang="en-US" dirty="0"/>
              <a:t> </a:t>
            </a:r>
            <a:r>
              <a:rPr lang="en-US" dirty="0" err="1"/>
              <a:t>onze</a:t>
            </a:r>
            <a:r>
              <a:rPr lang="en-US" dirty="0"/>
              <a:t> </a:t>
            </a:r>
            <a:r>
              <a:rPr lang="en-US" dirty="0" err="1"/>
              <a:t>studenten</a:t>
            </a:r>
            <a:r>
              <a:rPr lang="en-US" dirty="0"/>
              <a:t> op school?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B9A67-5F62-95CD-261A-F32A1E26F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dirty="0"/>
              <a:t>NB: Reguliere bachelor en master studenten (dus géén stagiairs!)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Activiteiten:</a:t>
            </a:r>
          </a:p>
          <a:p>
            <a:r>
              <a:rPr lang="nl-NL" dirty="0"/>
              <a:t>Differentiëren binnen de les</a:t>
            </a:r>
          </a:p>
          <a:p>
            <a:r>
              <a:rPr lang="nl-NL" dirty="0"/>
              <a:t>Activiteiten buiten de les (PWS, surveillance, groepswerk, bijles)</a:t>
            </a:r>
          </a:p>
          <a:p>
            <a:r>
              <a:rPr lang="nl-NL" dirty="0"/>
              <a:t>Opvang bij lesuitval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Voorwaarden waaronder studenten worden ingezet:</a:t>
            </a:r>
          </a:p>
          <a:p>
            <a:r>
              <a:rPr lang="nl-NL" dirty="0"/>
              <a:t>Bijbaan voor 0,5-3 dagen p/w</a:t>
            </a:r>
          </a:p>
          <a:p>
            <a:r>
              <a:rPr lang="nl-NL" dirty="0"/>
              <a:t>Aanstelling via vo-school of initiatief</a:t>
            </a:r>
          </a:p>
          <a:p>
            <a:r>
              <a:rPr lang="nl-NL" dirty="0"/>
              <a:t>Training studenten i.s.m. universitaire lerarenopleiding</a:t>
            </a:r>
          </a:p>
          <a:p>
            <a:r>
              <a:rPr lang="nl-NL" dirty="0"/>
              <a:t>Geen onbevoegde docenten -&gt; student werkt onder de vleugels van docent</a:t>
            </a:r>
          </a:p>
        </p:txBody>
      </p:sp>
    </p:spTree>
    <p:extLst>
      <p:ext uri="{BB962C8B-B14F-4D97-AF65-F5344CB8AC3E}">
        <p14:creationId xmlns:p14="http://schemas.microsoft.com/office/powerpoint/2010/main" val="419245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F9985247-7351-3D96-2E2D-E268C257A95E}"/>
              </a:ext>
            </a:extLst>
          </p:cNvPr>
          <p:cNvSpPr txBox="1">
            <a:spLocks/>
          </p:cNvSpPr>
          <p:nvPr/>
        </p:nvSpPr>
        <p:spPr>
          <a:xfrm>
            <a:off x="569716" y="4143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StudentinzetopSchool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680E7129-970F-1965-3E90-347EAD1C0F5C}"/>
              </a:ext>
            </a:extLst>
          </p:cNvPr>
          <p:cNvSpPr/>
          <p:nvPr/>
        </p:nvSpPr>
        <p:spPr>
          <a:xfrm>
            <a:off x="2247778" y="1894939"/>
            <a:ext cx="2880000" cy="2880000"/>
          </a:xfrm>
          <a:prstGeom prst="ellipse">
            <a:avLst/>
          </a:prstGeom>
          <a:solidFill>
            <a:srgbClr val="00B050">
              <a:alpha val="46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Competentie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66168D3C-8716-5820-F401-3F0BACE0D332}"/>
              </a:ext>
            </a:extLst>
          </p:cNvPr>
          <p:cNvSpPr/>
          <p:nvPr/>
        </p:nvSpPr>
        <p:spPr>
          <a:xfrm>
            <a:off x="3258431" y="3365375"/>
            <a:ext cx="2880000" cy="2880000"/>
          </a:xfrm>
          <a:prstGeom prst="ellipse">
            <a:avLst/>
          </a:prstGeom>
          <a:solidFill>
            <a:srgbClr val="4472C4">
              <a:alpha val="46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Relatie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8CAF10E3-A5EB-2397-9989-3A8E131ED71F}"/>
              </a:ext>
            </a:extLst>
          </p:cNvPr>
          <p:cNvSpPr/>
          <p:nvPr/>
        </p:nvSpPr>
        <p:spPr>
          <a:xfrm>
            <a:off x="4269084" y="1871705"/>
            <a:ext cx="2880000" cy="2880000"/>
          </a:xfrm>
          <a:prstGeom prst="ellipse">
            <a:avLst/>
          </a:prstGeom>
          <a:solidFill>
            <a:srgbClr val="FFC000">
              <a:alpha val="46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Autonomie</a:t>
            </a:r>
          </a:p>
        </p:txBody>
      </p:sp>
      <p:sp>
        <p:nvSpPr>
          <p:cNvPr id="2" name="Tekstballon: rechthoek met afgeronde hoeken 1">
            <a:extLst>
              <a:ext uri="{FF2B5EF4-FFF2-40B4-BE49-F238E27FC236}">
                <a16:creationId xmlns:a16="http://schemas.microsoft.com/office/drawing/2014/main" id="{BAF20BD3-BDB7-6073-EC4A-C87711F5D76E}"/>
              </a:ext>
            </a:extLst>
          </p:cNvPr>
          <p:cNvSpPr/>
          <p:nvPr/>
        </p:nvSpPr>
        <p:spPr>
          <a:xfrm>
            <a:off x="6170212" y="5184250"/>
            <a:ext cx="3339548" cy="985962"/>
          </a:xfrm>
          <a:prstGeom prst="wedgeRoundRectCallout">
            <a:avLst>
              <a:gd name="adj1" fmla="val -53214"/>
              <a:gd name="adj2" fmla="val -3750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Matching docent-student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ekstballon: rechthoek met afgeronde hoeken 2">
            <a:extLst>
              <a:ext uri="{FF2B5EF4-FFF2-40B4-BE49-F238E27FC236}">
                <a16:creationId xmlns:a16="http://schemas.microsoft.com/office/drawing/2014/main" id="{65ADDABA-1D5D-2C2F-B9CA-688FABCE9A42}"/>
              </a:ext>
            </a:extLst>
          </p:cNvPr>
          <p:cNvSpPr/>
          <p:nvPr/>
        </p:nvSpPr>
        <p:spPr>
          <a:xfrm>
            <a:off x="6489963" y="1077162"/>
            <a:ext cx="3339548" cy="985962"/>
          </a:xfrm>
          <a:prstGeom prst="wedgeRoundRectCallout">
            <a:avLst>
              <a:gd name="adj1" fmla="val -42738"/>
              <a:gd name="adj2" fmla="val 74597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Bijbaan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Zelfstandig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begeleiden</a:t>
            </a:r>
            <a:r>
              <a:rPr lang="en-US" dirty="0">
                <a:solidFill>
                  <a:schemeClr val="tx1"/>
                </a:solidFill>
              </a:rPr>
              <a:t> van Kleine </a:t>
            </a:r>
            <a:r>
              <a:rPr lang="en-US" dirty="0" err="1">
                <a:solidFill>
                  <a:schemeClr val="tx1"/>
                </a:solidFill>
              </a:rPr>
              <a:t>groepen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Tekstballon: rechthoek met afgeronde hoeken 3">
            <a:extLst>
              <a:ext uri="{FF2B5EF4-FFF2-40B4-BE49-F238E27FC236}">
                <a16:creationId xmlns:a16="http://schemas.microsoft.com/office/drawing/2014/main" id="{3F2DBDE2-35F4-F170-E042-C4C26209A6CB}"/>
              </a:ext>
            </a:extLst>
          </p:cNvPr>
          <p:cNvSpPr/>
          <p:nvPr/>
        </p:nvSpPr>
        <p:spPr>
          <a:xfrm>
            <a:off x="72678" y="4751704"/>
            <a:ext cx="3339548" cy="1418507"/>
          </a:xfrm>
          <a:prstGeom prst="wedgeRoundRectCallout">
            <a:avLst>
              <a:gd name="adj1" fmla="val 20833"/>
              <a:gd name="adj2" fmla="val -99253"/>
              <a:gd name="adj3" fmla="val 16667"/>
            </a:avLst>
          </a:prstGeom>
          <a:solidFill>
            <a:srgbClr val="AFE5C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Training;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Student </a:t>
            </a:r>
            <a:r>
              <a:rPr lang="en-US" dirty="0" err="1">
                <a:solidFill>
                  <a:schemeClr val="tx1"/>
                </a:solidFill>
              </a:rPr>
              <a:t>werkt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altijd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onder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verantwoordelijkheid</a:t>
            </a:r>
            <a:r>
              <a:rPr lang="en-US" dirty="0">
                <a:solidFill>
                  <a:schemeClr val="tx1"/>
                </a:solidFill>
              </a:rPr>
              <a:t> van </a:t>
            </a:r>
            <a:r>
              <a:rPr lang="en-US" dirty="0" err="1">
                <a:solidFill>
                  <a:schemeClr val="tx1"/>
                </a:solidFill>
              </a:rPr>
              <a:t>een</a:t>
            </a:r>
            <a:r>
              <a:rPr lang="en-US" dirty="0">
                <a:solidFill>
                  <a:schemeClr val="tx1"/>
                </a:solidFill>
              </a:rPr>
              <a:t> docent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08A85A13-DE0F-D0FA-4BCA-738442423AD6}"/>
              </a:ext>
            </a:extLst>
          </p:cNvPr>
          <p:cNvSpPr/>
          <p:nvPr/>
        </p:nvSpPr>
        <p:spPr>
          <a:xfrm>
            <a:off x="8737054" y="2249225"/>
            <a:ext cx="2410675" cy="23595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994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" grpId="0" animBg="1"/>
      <p:bldP spid="3" grpId="0" animBg="1"/>
      <p:bldP spid="4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7BECC-B556-91F7-9772-3143E02EA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Cijfers </a:t>
            </a:r>
            <a:r>
              <a:rPr lang="en-US" sz="2200" dirty="0"/>
              <a:t>(</a:t>
            </a:r>
            <a:r>
              <a:rPr lang="en-US" sz="2200" dirty="0" err="1"/>
              <a:t>februari</a:t>
            </a:r>
            <a:r>
              <a:rPr lang="en-US" sz="2200" dirty="0"/>
              <a:t> 2024) </a:t>
            </a:r>
            <a:endParaRPr lang="nl-NL" sz="2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C3601B0-7603-CE00-29E0-EB257B9FF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48656"/>
            <a:ext cx="7610475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39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7BECC-B556-91F7-9772-3143E02EA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Uiteen</a:t>
            </a:r>
            <a:r>
              <a:rPr lang="en-US" dirty="0"/>
              <a:t> in </a:t>
            </a:r>
            <a:r>
              <a:rPr lang="en-US" dirty="0" err="1"/>
              <a:t>groepen</a:t>
            </a:r>
            <a:r>
              <a:rPr lang="en-US" dirty="0"/>
              <a:t> op basis van 3 </a:t>
            </a:r>
            <a:r>
              <a:rPr lang="en-US" dirty="0" err="1"/>
              <a:t>vragen</a:t>
            </a:r>
            <a:endParaRPr lang="nl-NL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CAF742-B288-1EF3-C247-CA1034655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67546" cy="435133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interesseren we Generatie Z voor het docentschap?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behoud ik Generatie Z-docenten op mijn school?</a:t>
            </a:r>
          </a:p>
          <a:p>
            <a:pPr marL="457200" indent="-457200" eaLnBrk="0" hangingPunct="0">
              <a:buFont typeface="+mj-lt"/>
              <a:buAutoNum type="arabicPeriod"/>
            </a:pPr>
            <a:r>
              <a:rPr lang="nl-N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Liberation Sans"/>
              </a:rPr>
              <a:t>Wat kan ik doen om mijn eigen (Gen Z) leerlingen/alumni te interesseren voor het docentschap?</a:t>
            </a:r>
            <a:endParaRPr lang="nl-NL" sz="2400" dirty="0">
              <a:effectLst/>
              <a:latin typeface="Liberation Sans"/>
              <a:ea typeface="Times New Roman" panose="02020603050405020304" pitchFamily="18" charset="0"/>
              <a:cs typeface="Liberation Sans"/>
            </a:endParaRPr>
          </a:p>
        </p:txBody>
      </p:sp>
    </p:spTree>
    <p:extLst>
      <p:ext uri="{BB962C8B-B14F-4D97-AF65-F5344CB8AC3E}">
        <p14:creationId xmlns:p14="http://schemas.microsoft.com/office/powerpoint/2010/main" val="3380402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7BEAC5-6341-08BC-3D5E-97E0B5453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Terugkoppeling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FB50F3-2A61-CBA6-DBC6-AFD0D55C4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2984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FA5D-CF09-34B8-B8B6-5969A5D19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Dank!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CE654-263B-4130-1EA4-AD162C0FA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  <a:hlinkClick r:id="rId2"/>
              </a:rPr>
              <a:t>www.studentinzetopschool.nl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  <a:hlinkClick r:id="rId3"/>
              </a:rPr>
              <a:t>info@studentinzetopschool.nl</a:t>
            </a:r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5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E28CA7-818B-0BAA-44DF-1774DCB3A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de </a:t>
            </a:r>
            <a:r>
              <a:rPr lang="en-US" dirty="0" err="1"/>
              <a:t>komende</a:t>
            </a:r>
            <a:r>
              <a:rPr lang="en-US" dirty="0"/>
              <a:t> 90 </a:t>
            </a:r>
            <a:r>
              <a:rPr lang="en-US" dirty="0" err="1"/>
              <a:t>minuten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D41CC7-C30F-97B5-695E-17BEE73BD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Theorie</a:t>
            </a:r>
            <a:r>
              <a:rPr lang="en-US" sz="2400" dirty="0"/>
              <a:t>: hoe </a:t>
            </a:r>
            <a:r>
              <a:rPr lang="en-US" sz="2400" dirty="0" err="1"/>
              <a:t>motiveer</a:t>
            </a:r>
            <a:r>
              <a:rPr lang="en-US" sz="2400" dirty="0"/>
              <a:t> je (Gen Z)?</a:t>
            </a:r>
          </a:p>
          <a:p>
            <a:r>
              <a:rPr lang="en-US" sz="2400" dirty="0"/>
              <a:t>Wat is StudentinzetopSchool?</a:t>
            </a:r>
          </a:p>
          <a:p>
            <a:r>
              <a:rPr lang="en-US" sz="2400" dirty="0" err="1"/>
              <a:t>Uiteen</a:t>
            </a:r>
            <a:r>
              <a:rPr lang="en-US" sz="2400" dirty="0"/>
              <a:t> in </a:t>
            </a:r>
            <a:r>
              <a:rPr lang="en-US" sz="2400" dirty="0" err="1"/>
              <a:t>groepen</a:t>
            </a:r>
            <a:endParaRPr lang="en-US" sz="2400" dirty="0"/>
          </a:p>
          <a:p>
            <a:r>
              <a:rPr lang="en-US" sz="2400" dirty="0" err="1"/>
              <a:t>Terugkoppeling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4562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7B4E26-34C0-4A4E-7A11-3FAF4748C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650"/>
            <a:ext cx="10515600" cy="1325563"/>
          </a:xfrm>
        </p:spPr>
        <p:txBody>
          <a:bodyPr/>
          <a:lstStyle/>
          <a:p>
            <a:r>
              <a:rPr lang="en-US" dirty="0"/>
              <a:t>Hoe </a:t>
            </a:r>
            <a:r>
              <a:rPr lang="en-US" dirty="0" err="1"/>
              <a:t>motiveer</a:t>
            </a:r>
            <a:r>
              <a:rPr lang="en-US" dirty="0"/>
              <a:t> je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überhaupt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D2820DD2-8830-3829-BFC2-0F53D90D8917}"/>
              </a:ext>
            </a:extLst>
          </p:cNvPr>
          <p:cNvSpPr/>
          <p:nvPr/>
        </p:nvSpPr>
        <p:spPr>
          <a:xfrm>
            <a:off x="1285988" y="2829217"/>
            <a:ext cx="1175657" cy="1726164"/>
          </a:xfrm>
          <a:prstGeom prst="rect">
            <a:avLst/>
          </a:prstGeom>
          <a:solidFill>
            <a:sysClr val="windowText" lastClr="00000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On-persoonlijk</a:t>
            </a: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Geen intentie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Geen competentie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80580CC7-5C8A-E557-1609-2E629987CAB1}"/>
              </a:ext>
            </a:extLst>
          </p:cNvPr>
          <p:cNvSpPr/>
          <p:nvPr/>
        </p:nvSpPr>
        <p:spPr>
          <a:xfrm>
            <a:off x="2461645" y="2829217"/>
            <a:ext cx="1175657" cy="1726164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Extern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Belonen en straffen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5C6E1D9A-9ECE-76B6-C587-1D80BE55BE5C}"/>
              </a:ext>
            </a:extLst>
          </p:cNvPr>
          <p:cNvSpPr/>
          <p:nvPr/>
        </p:nvSpPr>
        <p:spPr>
          <a:xfrm>
            <a:off x="3637302" y="2829216"/>
            <a:ext cx="1175657" cy="1726165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Enigszins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Extern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Ego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Goedkeuring van anderen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B98D682B-C2A2-B08B-CD64-C01CC3B75437}"/>
              </a:ext>
            </a:extLst>
          </p:cNvPr>
          <p:cNvSpPr/>
          <p:nvPr/>
        </p:nvSpPr>
        <p:spPr>
          <a:xfrm>
            <a:off x="4812959" y="2829215"/>
            <a:ext cx="1175657" cy="1726166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Enigszins intern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Eigen doelen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Waarde van een activiteit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6AA99160-EB58-D1CD-CDE8-64793F5B3A11}"/>
              </a:ext>
            </a:extLst>
          </p:cNvPr>
          <p:cNvSpPr/>
          <p:nvPr/>
        </p:nvSpPr>
        <p:spPr>
          <a:xfrm>
            <a:off x="5988616" y="2829215"/>
            <a:ext cx="1175657" cy="1726166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Intern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Congruentie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Synthese met zelf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CC21376C-6227-3E7F-C5D1-1E3BD0D8B600}"/>
              </a:ext>
            </a:extLst>
          </p:cNvPr>
          <p:cNvSpPr/>
          <p:nvPr/>
        </p:nvSpPr>
        <p:spPr>
          <a:xfrm>
            <a:off x="7164273" y="2829215"/>
            <a:ext cx="1175657" cy="1726166"/>
          </a:xfrm>
          <a:prstGeom prst="rect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Volledig intern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Activiteit is eigen beloning</a:t>
            </a:r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4340256B-956F-963E-12F0-EAE5D2EA259B}"/>
              </a:ext>
            </a:extLst>
          </p:cNvPr>
          <p:cNvSpPr/>
          <p:nvPr/>
        </p:nvSpPr>
        <p:spPr>
          <a:xfrm>
            <a:off x="1285988" y="1700213"/>
            <a:ext cx="1175657" cy="447870"/>
          </a:xfrm>
          <a:prstGeom prst="rect">
            <a:avLst/>
          </a:prstGeom>
          <a:solidFill>
            <a:srgbClr val="4472C4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Amotivatie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C57CC93C-1F01-291F-BA77-9346FBDCDBE3}"/>
              </a:ext>
            </a:extLst>
          </p:cNvPr>
          <p:cNvSpPr/>
          <p:nvPr/>
        </p:nvSpPr>
        <p:spPr>
          <a:xfrm>
            <a:off x="7164272" y="1700213"/>
            <a:ext cx="1175657" cy="447870"/>
          </a:xfrm>
          <a:prstGeom prst="rect">
            <a:avLst/>
          </a:prstGeom>
          <a:solidFill>
            <a:srgbClr val="4472C4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Intrinsieke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motivatie</a:t>
            </a: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787411A5-28EB-8859-F38A-B83EECC472DD}"/>
              </a:ext>
            </a:extLst>
          </p:cNvPr>
          <p:cNvSpPr/>
          <p:nvPr/>
        </p:nvSpPr>
        <p:spPr>
          <a:xfrm>
            <a:off x="2461644" y="1700213"/>
            <a:ext cx="4702626" cy="447870"/>
          </a:xfrm>
          <a:prstGeom prst="rect">
            <a:avLst/>
          </a:prstGeom>
          <a:solidFill>
            <a:srgbClr val="4472C4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Extrinsieke</a:t>
            </a: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motivatie</a:t>
            </a:r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7887F7A1-DB8C-9F83-685A-06ED625CEBC3}"/>
              </a:ext>
            </a:extLst>
          </p:cNvPr>
          <p:cNvSpPr/>
          <p:nvPr/>
        </p:nvSpPr>
        <p:spPr>
          <a:xfrm>
            <a:off x="1285986" y="4555381"/>
            <a:ext cx="3526972" cy="447870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Gecontroleerde</a:t>
            </a: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motivatie</a:t>
            </a: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A72388EB-F5A8-954A-519D-10912412393D}"/>
              </a:ext>
            </a:extLst>
          </p:cNvPr>
          <p:cNvSpPr/>
          <p:nvPr/>
        </p:nvSpPr>
        <p:spPr>
          <a:xfrm>
            <a:off x="4812957" y="4555381"/>
            <a:ext cx="3526972" cy="44787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Autonome motivatie</a:t>
            </a:r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752DFE4F-D1E2-1BDC-01B0-C8D5A1614C2E}"/>
              </a:ext>
            </a:extLst>
          </p:cNvPr>
          <p:cNvSpPr/>
          <p:nvPr/>
        </p:nvSpPr>
        <p:spPr>
          <a:xfrm>
            <a:off x="1285987" y="2148083"/>
            <a:ext cx="1175657" cy="681132"/>
          </a:xfrm>
          <a:prstGeom prst="rect">
            <a:avLst/>
          </a:prstGeom>
          <a:solidFill>
            <a:sysClr val="windowText" lastClr="00000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Ongeregu-leerd</a:t>
            </a: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E8F0B272-A553-AC2E-E19A-2331B0D70215}"/>
              </a:ext>
            </a:extLst>
          </p:cNvPr>
          <p:cNvSpPr/>
          <p:nvPr/>
        </p:nvSpPr>
        <p:spPr>
          <a:xfrm>
            <a:off x="7164271" y="2148083"/>
            <a:ext cx="1175657" cy="681132"/>
          </a:xfrm>
          <a:prstGeom prst="rect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Intrinsieke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regulatie</a:t>
            </a:r>
          </a:p>
        </p:txBody>
      </p:sp>
      <p:sp>
        <p:nvSpPr>
          <p:cNvPr id="34" name="Rechthoek 33">
            <a:extLst>
              <a:ext uri="{FF2B5EF4-FFF2-40B4-BE49-F238E27FC236}">
                <a16:creationId xmlns:a16="http://schemas.microsoft.com/office/drawing/2014/main" id="{B3E75193-7E3C-02F1-893A-534FF1C1A2F9}"/>
              </a:ext>
            </a:extLst>
          </p:cNvPr>
          <p:cNvSpPr/>
          <p:nvPr/>
        </p:nvSpPr>
        <p:spPr>
          <a:xfrm>
            <a:off x="2461642" y="2148081"/>
            <a:ext cx="1175657" cy="681132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Extrinsieke regulatie</a:t>
            </a:r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7524B439-FD5B-6F14-47FE-DBEF60096E70}"/>
              </a:ext>
            </a:extLst>
          </p:cNvPr>
          <p:cNvSpPr/>
          <p:nvPr/>
        </p:nvSpPr>
        <p:spPr>
          <a:xfrm>
            <a:off x="3637299" y="2148081"/>
            <a:ext cx="1175657" cy="681132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Geïntrojec</a:t>
            </a: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-teerde regulatie</a:t>
            </a:r>
          </a:p>
        </p:txBody>
      </p:sp>
      <p:sp>
        <p:nvSpPr>
          <p:cNvPr id="36" name="Rechthoek 35">
            <a:extLst>
              <a:ext uri="{FF2B5EF4-FFF2-40B4-BE49-F238E27FC236}">
                <a16:creationId xmlns:a16="http://schemas.microsoft.com/office/drawing/2014/main" id="{8689E388-578D-D503-A51B-2D7759889AFE}"/>
              </a:ext>
            </a:extLst>
          </p:cNvPr>
          <p:cNvSpPr/>
          <p:nvPr/>
        </p:nvSpPr>
        <p:spPr>
          <a:xfrm>
            <a:off x="4812956" y="2148081"/>
            <a:ext cx="1175657" cy="681132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Geïdentifi-ceerde</a:t>
            </a: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regulatie</a:t>
            </a:r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54887D94-E90A-81C8-0028-89B9159C4AEF}"/>
              </a:ext>
            </a:extLst>
          </p:cNvPr>
          <p:cNvSpPr/>
          <p:nvPr/>
        </p:nvSpPr>
        <p:spPr>
          <a:xfrm>
            <a:off x="5988612" y="2148081"/>
            <a:ext cx="1175657" cy="68113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Geïntegreer-de</a:t>
            </a: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regulatie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6F471334-0697-486B-3F93-7D5FFC209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706" y="5119911"/>
            <a:ext cx="1768485" cy="1590759"/>
          </a:xfrm>
          <a:prstGeom prst="rect">
            <a:avLst/>
          </a:prstGeom>
        </p:spPr>
      </p:pic>
      <p:sp>
        <p:nvSpPr>
          <p:cNvPr id="39" name="Pijl: rechts 38">
            <a:extLst>
              <a:ext uri="{FF2B5EF4-FFF2-40B4-BE49-F238E27FC236}">
                <a16:creationId xmlns:a16="http://schemas.microsoft.com/office/drawing/2014/main" id="{4CD5E61D-A804-1411-AA5F-7AD136EB2C88}"/>
              </a:ext>
            </a:extLst>
          </p:cNvPr>
          <p:cNvSpPr/>
          <p:nvPr/>
        </p:nvSpPr>
        <p:spPr>
          <a:xfrm>
            <a:off x="4123315" y="5721024"/>
            <a:ext cx="3823944" cy="684654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Internalisering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AA40B1D-8C53-8830-4867-6602AE6A6469}"/>
              </a:ext>
            </a:extLst>
          </p:cNvPr>
          <p:cNvSpPr txBox="1"/>
          <p:nvPr/>
        </p:nvSpPr>
        <p:spPr>
          <a:xfrm>
            <a:off x="39094" y="6082512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Ryan &amp; Deci, 2000, 2017</a:t>
            </a:r>
          </a:p>
          <a:p>
            <a:r>
              <a:rPr lang="en-US" dirty="0"/>
              <a:t>Vansteenkiste et al, 2020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064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0" grpId="0" animBg="1"/>
      <p:bldP spid="31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F9985247-7351-3D96-2E2D-E268C257A95E}"/>
              </a:ext>
            </a:extLst>
          </p:cNvPr>
          <p:cNvSpPr txBox="1">
            <a:spLocks/>
          </p:cNvSpPr>
          <p:nvPr/>
        </p:nvSpPr>
        <p:spPr>
          <a:xfrm>
            <a:off x="569716" y="4143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Drie universele psychologische behoeften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680E7129-970F-1965-3E90-347EAD1C0F5C}"/>
              </a:ext>
            </a:extLst>
          </p:cNvPr>
          <p:cNvSpPr/>
          <p:nvPr/>
        </p:nvSpPr>
        <p:spPr>
          <a:xfrm>
            <a:off x="2247778" y="1894939"/>
            <a:ext cx="2880000" cy="2880000"/>
          </a:xfrm>
          <a:prstGeom prst="ellipse">
            <a:avLst/>
          </a:prstGeom>
          <a:solidFill>
            <a:srgbClr val="00B050">
              <a:alpha val="46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Competentie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66168D3C-8716-5820-F401-3F0BACE0D332}"/>
              </a:ext>
            </a:extLst>
          </p:cNvPr>
          <p:cNvSpPr/>
          <p:nvPr/>
        </p:nvSpPr>
        <p:spPr>
          <a:xfrm>
            <a:off x="3258431" y="3365375"/>
            <a:ext cx="2880000" cy="2880000"/>
          </a:xfrm>
          <a:prstGeom prst="ellipse">
            <a:avLst/>
          </a:prstGeom>
          <a:solidFill>
            <a:srgbClr val="4472C4">
              <a:alpha val="46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Relatie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8CAF10E3-A5EB-2397-9989-3A8E131ED71F}"/>
              </a:ext>
            </a:extLst>
          </p:cNvPr>
          <p:cNvSpPr/>
          <p:nvPr/>
        </p:nvSpPr>
        <p:spPr>
          <a:xfrm>
            <a:off x="4269084" y="1871705"/>
            <a:ext cx="2880000" cy="2880000"/>
          </a:xfrm>
          <a:prstGeom prst="ellipse">
            <a:avLst/>
          </a:prstGeom>
          <a:solidFill>
            <a:srgbClr val="FFC000">
              <a:alpha val="46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Autonomie</a:t>
            </a:r>
          </a:p>
        </p:txBody>
      </p:sp>
    </p:spTree>
    <p:extLst>
      <p:ext uri="{BB962C8B-B14F-4D97-AF65-F5344CB8AC3E}">
        <p14:creationId xmlns:p14="http://schemas.microsoft.com/office/powerpoint/2010/main" val="287429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8FFE92-9C1A-D692-546B-45C6DE0EB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Generaties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7B7EF9-7242-9084-BE0F-0EA8DD492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0575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Gen X (1965-1981) </a:t>
            </a:r>
            <a:r>
              <a:rPr lang="en-US" dirty="0" err="1"/>
              <a:t>Zelfsturend</a:t>
            </a:r>
            <a:r>
              <a:rPr lang="en-US" dirty="0"/>
              <a:t>, </a:t>
            </a:r>
            <a:r>
              <a:rPr lang="en-US" dirty="0" err="1"/>
              <a:t>skeptisch</a:t>
            </a:r>
            <a:r>
              <a:rPr lang="en-US" dirty="0"/>
              <a:t>, </a:t>
            </a:r>
            <a:r>
              <a:rPr lang="en-US" dirty="0" err="1"/>
              <a:t>autonomoom</a:t>
            </a:r>
            <a:r>
              <a:rPr lang="en-US" dirty="0"/>
              <a:t>, </a:t>
            </a:r>
            <a:r>
              <a:rPr lang="en-US" dirty="0" err="1"/>
              <a:t>geboren</a:t>
            </a:r>
            <a:r>
              <a:rPr lang="en-US" dirty="0"/>
              <a:t> in </a:t>
            </a:r>
            <a:r>
              <a:rPr lang="en-US" dirty="0" err="1"/>
              <a:t>tijden</a:t>
            </a:r>
            <a:r>
              <a:rPr lang="en-US" dirty="0"/>
              <a:t> van </a:t>
            </a:r>
            <a:r>
              <a:rPr lang="en-US" dirty="0" err="1"/>
              <a:t>snelle</a:t>
            </a:r>
            <a:r>
              <a:rPr lang="en-US" dirty="0"/>
              <a:t> </a:t>
            </a:r>
            <a:r>
              <a:rPr lang="en-US" dirty="0" err="1"/>
              <a:t>verandering</a:t>
            </a:r>
            <a:r>
              <a:rPr lang="en-US" dirty="0"/>
              <a:t>, </a:t>
            </a:r>
            <a:r>
              <a:rPr lang="en-US" dirty="0" err="1"/>
              <a:t>zoeken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balans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en </a:t>
            </a:r>
            <a:r>
              <a:rPr lang="en-US" dirty="0" err="1"/>
              <a:t>prive</a:t>
            </a:r>
            <a:r>
              <a:rPr lang="en-US" dirty="0"/>
              <a:t>.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de </a:t>
            </a:r>
            <a:r>
              <a:rPr lang="en-US" dirty="0" err="1"/>
              <a:t>indruk</a:t>
            </a:r>
            <a:r>
              <a:rPr lang="en-US" dirty="0"/>
              <a:t> van </a:t>
            </a:r>
            <a:r>
              <a:rPr lang="en-US" dirty="0" err="1"/>
              <a:t>autoriteit</a:t>
            </a:r>
            <a:r>
              <a:rPr lang="en-US" dirty="0"/>
              <a:t> en micromanagement.</a:t>
            </a:r>
          </a:p>
          <a:p>
            <a:endParaRPr lang="en-US" dirty="0"/>
          </a:p>
          <a:p>
            <a:r>
              <a:rPr lang="en-US" dirty="0"/>
              <a:t>Gen Y (1982-1999) Digital natives, </a:t>
            </a:r>
            <a:r>
              <a:rPr lang="en-US" dirty="0" err="1"/>
              <a:t>zelfverzekerd</a:t>
            </a:r>
            <a:r>
              <a:rPr lang="en-US" dirty="0"/>
              <a:t>, </a:t>
            </a:r>
            <a:r>
              <a:rPr lang="en-US" dirty="0" err="1"/>
              <a:t>verbonden</a:t>
            </a:r>
            <a:r>
              <a:rPr lang="en-US" dirty="0"/>
              <a:t>, </a:t>
            </a:r>
            <a:r>
              <a:rPr lang="en-US" dirty="0" err="1"/>
              <a:t>aanpassend</a:t>
            </a:r>
            <a:r>
              <a:rPr lang="en-US" dirty="0"/>
              <a:t>. </a:t>
            </a:r>
            <a:r>
              <a:rPr lang="en-US" dirty="0" err="1"/>
              <a:t>Etnisch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divers. </a:t>
            </a:r>
          </a:p>
          <a:p>
            <a:endParaRPr lang="en-US" dirty="0"/>
          </a:p>
          <a:p>
            <a:r>
              <a:rPr lang="en-US" dirty="0"/>
              <a:t>Gen Z (2000-) Digital natives, </a:t>
            </a:r>
            <a:r>
              <a:rPr lang="en-US" dirty="0" err="1"/>
              <a:t>begrijpen</a:t>
            </a:r>
            <a:r>
              <a:rPr lang="en-US" dirty="0"/>
              <a:t> de </a:t>
            </a:r>
            <a:r>
              <a:rPr lang="en-US" dirty="0" err="1"/>
              <a:t>waarde</a:t>
            </a:r>
            <a:r>
              <a:rPr lang="en-US" dirty="0"/>
              <a:t> van </a:t>
            </a:r>
            <a:r>
              <a:rPr lang="en-US" dirty="0" err="1"/>
              <a:t>financiele</a:t>
            </a:r>
            <a:r>
              <a:rPr lang="en-US" dirty="0"/>
              <a:t> </a:t>
            </a:r>
            <a:r>
              <a:rPr lang="en-US" dirty="0" err="1"/>
              <a:t>onafhankelijkheid</a:t>
            </a:r>
            <a:r>
              <a:rPr lang="en-US" dirty="0"/>
              <a:t>, maar </a:t>
            </a:r>
            <a:r>
              <a:rPr lang="en-US" dirty="0" err="1"/>
              <a:t>offeren</a:t>
            </a:r>
            <a:r>
              <a:rPr lang="en-US" dirty="0"/>
              <a:t> </a:t>
            </a:r>
            <a:r>
              <a:rPr lang="en-US" dirty="0" err="1"/>
              <a:t>priveleven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op </a:t>
            </a:r>
            <a:r>
              <a:rPr lang="en-US" dirty="0" err="1"/>
              <a:t>aan</a:t>
            </a:r>
            <a:r>
              <a:rPr lang="en-US" dirty="0"/>
              <a:t> het </a:t>
            </a:r>
            <a:r>
              <a:rPr lang="en-US" dirty="0" err="1"/>
              <a:t>werk</a:t>
            </a:r>
            <a:r>
              <a:rPr lang="en-US" dirty="0"/>
              <a:t>. </a:t>
            </a:r>
            <a:r>
              <a:rPr lang="en-US" dirty="0" err="1"/>
              <a:t>Etnisch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divers. </a:t>
            </a:r>
          </a:p>
          <a:p>
            <a:endParaRPr lang="en-US" dirty="0"/>
          </a:p>
          <a:p>
            <a:r>
              <a:rPr lang="en-US" dirty="0"/>
              <a:t>Onderzoek: Canada, 2017-2020, 1387 </a:t>
            </a:r>
            <a:r>
              <a:rPr lang="en-US" dirty="0" err="1"/>
              <a:t>deelnemers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89669B6-DFD4-4D22-2162-9E1F7C4719BF}"/>
              </a:ext>
            </a:extLst>
          </p:cNvPr>
          <p:cNvSpPr txBox="1"/>
          <p:nvPr/>
        </p:nvSpPr>
        <p:spPr>
          <a:xfrm>
            <a:off x="719428" y="6081067"/>
            <a:ext cx="88935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Mahmoud, A. B., </a:t>
            </a:r>
            <a:r>
              <a:rPr lang="en-US" sz="1200" dirty="0" err="1"/>
              <a:t>Fuxman</a:t>
            </a:r>
            <a:r>
              <a:rPr lang="en-US" sz="1200" dirty="0"/>
              <a:t>, L., Mohr, I., </a:t>
            </a:r>
            <a:r>
              <a:rPr lang="en-US" sz="1200" dirty="0" err="1"/>
              <a:t>Reisel</a:t>
            </a:r>
            <a:r>
              <a:rPr lang="en-US" sz="1200" dirty="0"/>
              <a:t>, W. D., &amp; </a:t>
            </a:r>
            <a:r>
              <a:rPr lang="en-US" sz="1200" dirty="0" err="1"/>
              <a:t>Grigoriou</a:t>
            </a:r>
            <a:r>
              <a:rPr lang="en-US" sz="1200" dirty="0"/>
              <a:t>, N. (2021). “We aren't your reincarnation!” workplace motivation across X, Y and Z generations. International Journal of Manpower, 42(1), 193-209.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9457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30F0DD-0281-1D79-F559-692E6A5ED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105524"/>
            <a:ext cx="8553450" cy="4329113"/>
          </a:xfrm>
        </p:spPr>
        <p:txBody>
          <a:bodyPr>
            <a:normAutofit/>
          </a:bodyPr>
          <a:lstStyle/>
          <a:p>
            <a:r>
              <a:rPr lang="en-US" sz="1200" dirty="0"/>
              <a:t>Mahmoud, A. B., </a:t>
            </a:r>
            <a:r>
              <a:rPr lang="en-US" sz="1200" dirty="0" err="1"/>
              <a:t>Fuxman</a:t>
            </a:r>
            <a:r>
              <a:rPr lang="en-US" sz="1200" dirty="0"/>
              <a:t>, L., Mohr, I., </a:t>
            </a:r>
            <a:r>
              <a:rPr lang="en-US" sz="1200" dirty="0" err="1"/>
              <a:t>Reisel</a:t>
            </a:r>
            <a:r>
              <a:rPr lang="en-US" sz="1200" dirty="0"/>
              <a:t>, W. D., &amp; </a:t>
            </a:r>
            <a:r>
              <a:rPr lang="en-US" sz="1200" dirty="0" err="1"/>
              <a:t>Grigoriou</a:t>
            </a:r>
            <a:r>
              <a:rPr lang="en-US" sz="1200" dirty="0"/>
              <a:t>, N. (2021). “We aren't your reincarnation!” workplace motivation across X, Y and Z generations. International Journal of Manpower, 42(1), 193-209.</a:t>
            </a:r>
            <a:endParaRPr lang="nl-NL" sz="12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1300D94-2949-1009-3F3D-846FB9EFD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207" y="527050"/>
            <a:ext cx="6392664" cy="5578474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EF5A03D1-2B9A-BFD0-5CD4-FB39B41BDD94}"/>
              </a:ext>
            </a:extLst>
          </p:cNvPr>
          <p:cNvSpPr/>
          <p:nvPr/>
        </p:nvSpPr>
        <p:spPr>
          <a:xfrm>
            <a:off x="1423207" y="527050"/>
            <a:ext cx="3263093" cy="1892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9EB24769-498B-462D-1915-E3C23A810957}"/>
              </a:ext>
            </a:extLst>
          </p:cNvPr>
          <p:cNvSpPr/>
          <p:nvPr/>
        </p:nvSpPr>
        <p:spPr>
          <a:xfrm>
            <a:off x="4686300" y="4213224"/>
            <a:ext cx="3263093" cy="1892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895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921836E7-2214-CEF5-FF86-0E48D2400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814" y="652005"/>
            <a:ext cx="8019389" cy="4808633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11ACA8B3-5004-2BE8-5DB9-DBCE3B2F1C8D}"/>
              </a:ext>
            </a:extLst>
          </p:cNvPr>
          <p:cNvSpPr/>
          <p:nvPr/>
        </p:nvSpPr>
        <p:spPr>
          <a:xfrm>
            <a:off x="6027089" y="2154803"/>
            <a:ext cx="858741" cy="2862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CDC8AE97-CC4A-F32E-68E8-94C9A2041D14}"/>
              </a:ext>
            </a:extLst>
          </p:cNvPr>
          <p:cNvSpPr/>
          <p:nvPr/>
        </p:nvSpPr>
        <p:spPr>
          <a:xfrm>
            <a:off x="2483457" y="4749579"/>
            <a:ext cx="858741" cy="2862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A3DA360-9AC7-C3A4-0A9A-AC19AC958DBE}"/>
              </a:ext>
            </a:extLst>
          </p:cNvPr>
          <p:cNvSpPr txBox="1"/>
          <p:nvPr/>
        </p:nvSpPr>
        <p:spPr>
          <a:xfrm>
            <a:off x="624178" y="5553247"/>
            <a:ext cx="88935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Mahmoud, A. B., </a:t>
            </a:r>
            <a:r>
              <a:rPr lang="en-US" sz="1200" dirty="0" err="1"/>
              <a:t>Fuxman</a:t>
            </a:r>
            <a:r>
              <a:rPr lang="en-US" sz="1200" dirty="0"/>
              <a:t>, L., Mohr, I., </a:t>
            </a:r>
            <a:r>
              <a:rPr lang="en-US" sz="1200" dirty="0" err="1"/>
              <a:t>Reisel</a:t>
            </a:r>
            <a:r>
              <a:rPr lang="en-US" sz="1200" dirty="0"/>
              <a:t>, W. D., &amp; </a:t>
            </a:r>
            <a:r>
              <a:rPr lang="en-US" sz="1200" dirty="0" err="1"/>
              <a:t>Grigoriou</a:t>
            </a:r>
            <a:r>
              <a:rPr lang="en-US" sz="1200" dirty="0"/>
              <a:t>, N. (2021). “We aren't your reincarnation!” workplace motivation across X, Y and Z generations. International Journal of Manpower, 42(1), 193-209.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94626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E9DDD8-8095-D885-30F6-802A29BC0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Belangrijkste</a:t>
            </a:r>
            <a:r>
              <a:rPr lang="en-US" dirty="0"/>
              <a:t> </a:t>
            </a:r>
            <a:r>
              <a:rPr lang="en-US" dirty="0" err="1"/>
              <a:t>punten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77AAD62-04F6-F535-FFC7-87CC57EFF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842" y="1943100"/>
            <a:ext cx="7657047" cy="212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80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5">
            <a:extLst>
              <a:ext uri="{FF2B5EF4-FFF2-40B4-BE49-F238E27FC236}">
                <a16:creationId xmlns:a16="http://schemas.microsoft.com/office/drawing/2014/main" id="{8253B540-6715-CD0A-47E4-E4D44C85D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29694"/>
            <a:ext cx="7770673" cy="41986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0762027"/>
      </p:ext>
    </p:extLst>
  </p:cSld>
  <p:clrMapOvr>
    <a:masterClrMapping/>
  </p:clrMapOvr>
</p:sld>
</file>

<file path=ppt/theme/theme1.xml><?xml version="1.0" encoding="utf-8"?>
<a:theme xmlns:a="http://schemas.openxmlformats.org/drawingml/2006/main" name="try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y2" id="{8F2191C2-A102-4FEB-922F-44FBC583922E}" vid="{E796856D-B433-4E17-8EDA-52DB48383F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567</Words>
  <Application>Microsoft Office PowerPoint</Application>
  <PresentationFormat>Breedbeeld</PresentationFormat>
  <Paragraphs>120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Liberation Sans</vt:lpstr>
      <vt:lpstr>try2</vt:lpstr>
      <vt:lpstr>PowerPoint-presentatie</vt:lpstr>
      <vt:lpstr>In de komende 90 minuten</vt:lpstr>
      <vt:lpstr>Hoe motiveer je mensen überhaupt?</vt:lpstr>
      <vt:lpstr>PowerPoint-presentatie</vt:lpstr>
      <vt:lpstr>Generaties</vt:lpstr>
      <vt:lpstr>PowerPoint-presentatie</vt:lpstr>
      <vt:lpstr>PowerPoint-presentatie</vt:lpstr>
      <vt:lpstr>Belangrijkste punten</vt:lpstr>
      <vt:lpstr>PowerPoint-presentatie</vt:lpstr>
      <vt:lpstr>Wat doen onze studenten op school?</vt:lpstr>
      <vt:lpstr>PowerPoint-presentatie</vt:lpstr>
      <vt:lpstr>Cijfers (februari 2024) </vt:lpstr>
      <vt:lpstr>Uiteen in groepen op basis van 3 vragen</vt:lpstr>
      <vt:lpstr>Terugkoppeling</vt:lpstr>
      <vt:lpstr>Dank!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 Muizelaar</dc:creator>
  <cp:lastModifiedBy>Meulenbroeks, R.F.G. (Ralph)</cp:lastModifiedBy>
  <cp:revision>84</cp:revision>
  <dcterms:created xsi:type="dcterms:W3CDTF">2023-08-25T07:34:30Z</dcterms:created>
  <dcterms:modified xsi:type="dcterms:W3CDTF">2024-04-16T14:08:43Z</dcterms:modified>
</cp:coreProperties>
</file>