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67" r:id="rId7"/>
    <p:sldId id="258" r:id="rId8"/>
    <p:sldId id="260" r:id="rId9"/>
    <p:sldId id="266" r:id="rId10"/>
    <p:sldId id="264" r:id="rId11"/>
    <p:sldId id="265" r:id="rId12"/>
    <p:sldId id="263" r:id="rId13"/>
    <p:sldId id="268" r:id="rId14"/>
    <p:sldId id="269" r:id="rId15"/>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53D53-4354-4139-82F0-958B8EDFF3A8}" v="3" dt="2024-04-09T12:39:51.5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73" autoAdjust="0"/>
  </p:normalViewPr>
  <p:slideViewPr>
    <p:cSldViewPr snapToGrid="0">
      <p:cViewPr varScale="1">
        <p:scale>
          <a:sx n="57" d="100"/>
          <a:sy n="57" d="100"/>
        </p:scale>
        <p:origin x="101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C7EF032E-A4CD-4DAB-82C5-16B61BE260A0}" type="datetimeFigureOut">
              <a:rPr lang="nl-NL" smtClean="0"/>
              <a:t>18-4-2024</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6FBBE96C-9027-4E59-BA1E-15A1D69E37A0}" type="slidenum">
              <a:rPr lang="nl-NL" smtClean="0"/>
              <a:t>‹nr.›</a:t>
            </a:fld>
            <a:endParaRPr lang="nl-NL"/>
          </a:p>
        </p:txBody>
      </p:sp>
    </p:spTree>
    <p:extLst>
      <p:ext uri="{BB962C8B-B14F-4D97-AF65-F5344CB8AC3E}">
        <p14:creationId xmlns:p14="http://schemas.microsoft.com/office/powerpoint/2010/main" val="272413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jksoverheid.nl/onderwerpen/passend-onderwijs/digitaal-afstandsonderwij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Aanpak verzuim en digitaal onderwijs</a:t>
            </a:r>
          </a:p>
          <a:p>
            <a:pPr marL="171450" indent="-171450">
              <a:buFontTx/>
              <a:buChar char="-"/>
            </a:pPr>
            <a:r>
              <a:rPr lang="nl-NL" dirty="0" err="1"/>
              <a:t>OZA’s</a:t>
            </a:r>
            <a:endParaRPr lang="nl-NL" dirty="0"/>
          </a:p>
          <a:p>
            <a:pPr marL="171450" indent="-171450">
              <a:buFontTx/>
              <a:buChar char="-"/>
            </a:pPr>
            <a:r>
              <a:rPr lang="nl-NL" dirty="0"/>
              <a:t>LNB</a:t>
            </a:r>
          </a:p>
          <a:p>
            <a:pPr marL="171450" indent="-171450">
              <a:buFontTx/>
              <a:buChar char="-"/>
            </a:pPr>
            <a:r>
              <a:rPr lang="nl-NL" dirty="0"/>
              <a:t>HB</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6FBBE96C-9027-4E59-BA1E-15A1D69E37A0}" type="slidenum">
              <a:rPr lang="nl-NL" smtClean="0"/>
              <a:t>7</a:t>
            </a:fld>
            <a:endParaRPr lang="nl-NL"/>
          </a:p>
        </p:txBody>
      </p:sp>
    </p:spTree>
    <p:extLst>
      <p:ext uri="{BB962C8B-B14F-4D97-AF65-F5344CB8AC3E}">
        <p14:creationId xmlns:p14="http://schemas.microsoft.com/office/powerpoint/2010/main" val="364128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rPr>
              <a:t>In de loop van 2024 wordt een subsidieregeling gepubliceerd en uiteindelijk moet er wetgeving komen. Informatie over wat nu al kan, is te vinden in brochures voor ouders en professionals; </a:t>
            </a:r>
            <a:r>
              <a:rPr lang="nl-NL" sz="1800" u="sng" dirty="0">
                <a:solidFill>
                  <a:srgbClr val="0000FF"/>
                </a:solidFill>
                <a:effectLst/>
                <a:latin typeface="Calibri" panose="020F0502020204030204" pitchFamily="34" charset="0"/>
                <a:ea typeface="Calibri" panose="020F0502020204030204" pitchFamily="34" charset="0"/>
                <a:hlinkClick r:id="rId3"/>
              </a:rPr>
              <a:t>Digitaal afstandsonderwijs als een kind tijdelijk niet naar school kan | Passend onderwijs | Rijksoverheid.nl</a:t>
            </a:r>
            <a:r>
              <a:rPr lang="nl-NL" sz="1800" dirty="0">
                <a:effectLst/>
                <a:latin typeface="Calibri" panose="020F0502020204030204" pitchFamily="34" charset="0"/>
                <a:ea typeface="Calibri" panose="020F0502020204030204" pitchFamily="34" charset="0"/>
              </a:rPr>
              <a:t>.</a:t>
            </a:r>
          </a:p>
          <a:p>
            <a:endParaRPr lang="nl-NL" dirty="0"/>
          </a:p>
        </p:txBody>
      </p:sp>
      <p:sp>
        <p:nvSpPr>
          <p:cNvPr id="4" name="Tijdelijke aanduiding voor dianummer 3"/>
          <p:cNvSpPr>
            <a:spLocks noGrp="1"/>
          </p:cNvSpPr>
          <p:nvPr>
            <p:ph type="sldNum" sz="quarter" idx="5"/>
          </p:nvPr>
        </p:nvSpPr>
        <p:spPr/>
        <p:txBody>
          <a:bodyPr/>
          <a:lstStyle/>
          <a:p>
            <a:fld id="{6FBBE96C-9027-4E59-BA1E-15A1D69E37A0}" type="slidenum">
              <a:rPr lang="nl-NL" smtClean="0"/>
              <a:t>8</a:t>
            </a:fld>
            <a:endParaRPr lang="nl-NL"/>
          </a:p>
        </p:txBody>
      </p:sp>
    </p:spTree>
    <p:extLst>
      <p:ext uri="{BB962C8B-B14F-4D97-AF65-F5344CB8AC3E}">
        <p14:creationId xmlns:p14="http://schemas.microsoft.com/office/powerpoint/2010/main" val="85281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3" y="332656"/>
            <a:ext cx="3934489" cy="893910"/>
          </a:xfrm>
          <a:prstGeom prst="rect">
            <a:avLst/>
          </a:prstGeom>
        </p:spPr>
      </p:pic>
      <p:sp>
        <p:nvSpPr>
          <p:cNvPr id="2" name="Titel 1"/>
          <p:cNvSpPr>
            <a:spLocks noGrp="1"/>
          </p:cNvSpPr>
          <p:nvPr>
            <p:ph type="ctrTitle"/>
          </p:nvPr>
        </p:nvSpPr>
        <p:spPr>
          <a:xfrm>
            <a:off x="1007435" y="2132856"/>
            <a:ext cx="10270165" cy="1467594"/>
          </a:xfrm>
        </p:spPr>
        <p:txBody>
          <a:bodyPr>
            <a:normAutofit/>
          </a:bodyPr>
          <a:lstStyle>
            <a:lvl1pPr algn="ctr">
              <a:defRPr sz="4400" b="1"/>
            </a:lvl1pPr>
          </a:lstStyle>
          <a:p>
            <a:r>
              <a:rPr lang="nl-NL"/>
              <a:t>Klik om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36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41545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999989" y="3356992"/>
            <a:ext cx="5633211" cy="2511152"/>
          </a:xfrm>
          <a:solidFill>
            <a:schemeClr val="tx1"/>
          </a:solidFill>
        </p:spPr>
        <p:txBody>
          <a:bodyPr anchor="b" anchorCtr="0">
            <a:noAutofit/>
          </a:bodyPr>
          <a:lstStyle>
            <a:lvl1pPr algn="r">
              <a:defRPr>
                <a:solidFill>
                  <a:schemeClr val="bg2">
                    <a:lumMod val="75000"/>
                  </a:schemeClr>
                </a:solidFill>
              </a:defRPr>
            </a:lvl1pPr>
          </a:lstStyle>
          <a:p>
            <a:r>
              <a:rPr lang="nl-NL"/>
              <a:t>Klik om stijl te bewerken</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216024"/>
            <a:ext cx="3899925" cy="2924944"/>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1" y="403896"/>
            <a:ext cx="6301232" cy="1368941"/>
          </a:xfrm>
          <a:prstGeom prst="rect">
            <a:avLst/>
          </a:prstGeom>
        </p:spPr>
      </p:pic>
    </p:spTree>
    <p:extLst>
      <p:ext uri="{BB962C8B-B14F-4D97-AF65-F5344CB8AC3E}">
        <p14:creationId xmlns:p14="http://schemas.microsoft.com/office/powerpoint/2010/main" val="116056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sluitende dia zonder adres">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999989" y="3356992"/>
            <a:ext cx="5633211" cy="2511152"/>
          </a:xfrm>
          <a:solidFill>
            <a:schemeClr val="tx1"/>
          </a:solidFill>
        </p:spPr>
        <p:txBody>
          <a:bodyPr anchor="b" anchorCtr="0">
            <a:noAutofit/>
          </a:bodyPr>
          <a:lstStyle>
            <a:lvl1pPr algn="r">
              <a:defRPr>
                <a:solidFill>
                  <a:schemeClr val="bg2">
                    <a:lumMod val="75000"/>
                  </a:schemeClr>
                </a:solidFill>
              </a:defRPr>
            </a:lvl1pPr>
          </a:lstStyle>
          <a:p>
            <a:r>
              <a:rPr lang="nl-NL"/>
              <a:t>Klik om stijl te bewerken</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81" y="332656"/>
            <a:ext cx="6301232" cy="1440180"/>
          </a:xfrm>
          <a:prstGeom prst="rect">
            <a:avLst/>
          </a:prstGeom>
        </p:spPr>
      </p:pic>
    </p:spTree>
    <p:extLst>
      <p:ext uri="{BB962C8B-B14F-4D97-AF65-F5344CB8AC3E}">
        <p14:creationId xmlns:p14="http://schemas.microsoft.com/office/powerpoint/2010/main" val="294832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p:txBody>
      </p:sp>
      <p:sp>
        <p:nvSpPr>
          <p:cNvPr id="4" name="Tijdelijke aanduiding voor datum 3"/>
          <p:cNvSpPr>
            <a:spLocks noGrp="1"/>
          </p:cNvSpPr>
          <p:nvPr>
            <p:ph type="dt" sz="half" idx="10"/>
          </p:nvPr>
        </p:nvSpPr>
        <p:spPr/>
        <p:txBody>
          <a:bodyPr/>
          <a:lstStyle/>
          <a:p>
            <a:fld id="{C8A83E01-FCC4-4FDE-B70A-0C17BB0B1327}" type="datetimeFigureOut">
              <a:rPr lang="nl-NL" smtClean="0"/>
              <a:t>18-4-2024</a:t>
            </a:fld>
            <a:endParaRPr lang="nl-NL"/>
          </a:p>
        </p:txBody>
      </p:sp>
      <p:sp>
        <p:nvSpPr>
          <p:cNvPr id="6" name="Tijdelijke aanduiding voor dianummer 5"/>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89578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C8A83E01-FCC4-4FDE-B70A-0C17BB0B1327}" type="datetimeFigureOut">
              <a:rPr lang="nl-NL" smtClean="0"/>
              <a:t>18-4-2024</a:t>
            </a:fld>
            <a:endParaRPr lang="nl-NL"/>
          </a:p>
        </p:txBody>
      </p:sp>
      <p:sp>
        <p:nvSpPr>
          <p:cNvPr id="6" name="Tijdelijke aanduiding voor dianummer 5"/>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111589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8A83E01-FCC4-4FDE-B70A-0C17BB0B1327}" type="datetimeFigureOut">
              <a:rPr lang="nl-NL" smtClean="0"/>
              <a:t>18-4-2024</a:t>
            </a:fld>
            <a:endParaRPr lang="nl-NL"/>
          </a:p>
        </p:txBody>
      </p:sp>
      <p:sp>
        <p:nvSpPr>
          <p:cNvPr id="7" name="Tijdelijke aanduiding voor dianummer 6"/>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54980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C8A83E01-FCC4-4FDE-B70A-0C17BB0B1327}" type="datetimeFigureOut">
              <a:rPr lang="nl-NL" smtClean="0"/>
              <a:t>18-4-2024</a:t>
            </a:fld>
            <a:endParaRPr lang="nl-NL"/>
          </a:p>
        </p:txBody>
      </p:sp>
      <p:sp>
        <p:nvSpPr>
          <p:cNvPr id="5" name="Tijdelijke aanduiding voor dianummer 4"/>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244148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8A83E01-FCC4-4FDE-B70A-0C17BB0B1327}" type="datetimeFigureOut">
              <a:rPr lang="nl-NL" smtClean="0"/>
              <a:t>18-4-2024</a:t>
            </a:fld>
            <a:endParaRPr lang="nl-NL"/>
          </a:p>
        </p:txBody>
      </p:sp>
      <p:sp>
        <p:nvSpPr>
          <p:cNvPr id="4" name="Tijdelijke aanduiding voor dianummer 3"/>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7454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C8A83E01-FCC4-4FDE-B70A-0C17BB0B1327}" type="datetimeFigureOut">
              <a:rPr lang="nl-NL" smtClean="0"/>
              <a:t>18-4-2024</a:t>
            </a:fld>
            <a:endParaRPr lang="nl-NL"/>
          </a:p>
        </p:txBody>
      </p:sp>
      <p:sp>
        <p:nvSpPr>
          <p:cNvPr id="7" name="Tijdelijke aanduiding voor dianummer 6"/>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112988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C8A83E01-FCC4-4FDE-B70A-0C17BB0B1327}" type="datetimeFigureOut">
              <a:rPr lang="nl-NL" smtClean="0"/>
              <a:t>18-4-2024</a:t>
            </a:fld>
            <a:endParaRPr lang="nl-NL"/>
          </a:p>
        </p:txBody>
      </p:sp>
      <p:sp>
        <p:nvSpPr>
          <p:cNvPr id="7" name="Tijdelijke aanduiding voor dianummer 6"/>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103383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p:txBody>
      </p:sp>
      <p:sp>
        <p:nvSpPr>
          <p:cNvPr id="4" name="Tijdelijke aanduiding voor datum 3"/>
          <p:cNvSpPr>
            <a:spLocks noGrp="1"/>
          </p:cNvSpPr>
          <p:nvPr>
            <p:ph type="dt" sz="half" idx="10"/>
          </p:nvPr>
        </p:nvSpPr>
        <p:spPr/>
        <p:txBody>
          <a:bodyPr/>
          <a:lstStyle/>
          <a:p>
            <a:fld id="{C8A83E01-FCC4-4FDE-B70A-0C17BB0B1327}" type="datetimeFigureOut">
              <a:rPr lang="nl-NL" smtClean="0"/>
              <a:t>18-4-2024</a:t>
            </a:fld>
            <a:endParaRPr lang="nl-NL"/>
          </a:p>
        </p:txBody>
      </p:sp>
      <p:sp>
        <p:nvSpPr>
          <p:cNvPr id="6" name="Tijdelijke aanduiding voor dianummer 5"/>
          <p:cNvSpPr>
            <a:spLocks noGrp="1"/>
          </p:cNvSpPr>
          <p:nvPr>
            <p:ph type="sldNum" sz="quarter" idx="12"/>
          </p:nvPr>
        </p:nvSpPr>
        <p:spPr/>
        <p:txBody>
          <a:bodyPr/>
          <a:lstStyle/>
          <a:p>
            <a:fld id="{0993CF11-F886-4AFC-A205-0AEA4F0A48E2}" type="slidenum">
              <a:rPr lang="nl-NL" smtClean="0"/>
              <a:t>‹nr.›</a:t>
            </a:fld>
            <a:endParaRPr lang="nl-NL"/>
          </a:p>
        </p:txBody>
      </p:sp>
    </p:spTree>
    <p:extLst>
      <p:ext uri="{BB962C8B-B14F-4D97-AF65-F5344CB8AC3E}">
        <p14:creationId xmlns:p14="http://schemas.microsoft.com/office/powerpoint/2010/main" val="72739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82171" y="274638"/>
            <a:ext cx="11151029"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5238" y="1600201"/>
            <a:ext cx="11151029"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527381" y="608821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83E01-FCC4-4FDE-B70A-0C17BB0B1327}" type="datetimeFigureOut">
              <a:rPr lang="nl-NL" smtClean="0"/>
              <a:t>18-4-2024</a:t>
            </a:fld>
            <a:endParaRPr lang="nl-NL"/>
          </a:p>
        </p:txBody>
      </p:sp>
      <p:sp>
        <p:nvSpPr>
          <p:cNvPr id="6" name="Tijdelijke aanduiding voor dianummer 5"/>
          <p:cNvSpPr>
            <a:spLocks noGrp="1"/>
          </p:cNvSpPr>
          <p:nvPr>
            <p:ph type="sldNum" sz="quarter" idx="4"/>
          </p:nvPr>
        </p:nvSpPr>
        <p:spPr>
          <a:xfrm>
            <a:off x="8737600" y="608821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3CF11-F886-4AFC-A205-0AEA4F0A48E2}" type="slidenum">
              <a:rPr lang="nl-NL" smtClean="0"/>
              <a:t>‹nr.›</a:t>
            </a:fld>
            <a:endParaRPr lang="nl-NL"/>
          </a:p>
        </p:txBody>
      </p:sp>
    </p:spTree>
    <p:extLst>
      <p:ext uri="{BB962C8B-B14F-4D97-AF65-F5344CB8AC3E}">
        <p14:creationId xmlns:p14="http://schemas.microsoft.com/office/powerpoint/2010/main" val="2127242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l" defTabSz="914400" rtl="0" eaLnBrk="1" latinLnBrk="0" hangingPunct="1">
        <a:spcBef>
          <a:spcPct val="0"/>
        </a:spcBef>
        <a:buNone/>
        <a:defRPr sz="4000" b="1" kern="1200">
          <a:solidFill>
            <a:schemeClr val="tx1"/>
          </a:solidFill>
          <a:latin typeface="+mj-lt"/>
          <a:ea typeface="+mj-ea"/>
          <a:cs typeface="+mj-cs"/>
        </a:defRPr>
      </a:lvl1pPr>
    </p:titleStyle>
    <p:bodyStyle>
      <a:lvl1pPr marL="444500" indent="-444500" algn="l" defTabSz="914400" rtl="0" eaLnBrk="1" latinLnBrk="0" hangingPunct="1">
        <a:spcBef>
          <a:spcPct val="20000"/>
        </a:spcBef>
        <a:buClr>
          <a:schemeClr val="tx2"/>
        </a:buClr>
        <a:buSzPct val="90000"/>
        <a:buFont typeface="Wingdings" pitchFamily="2" charset="2"/>
        <a:buChar char="§"/>
        <a:defRPr sz="3600" kern="1200">
          <a:solidFill>
            <a:schemeClr val="tx2"/>
          </a:solidFill>
          <a:latin typeface="+mn-lt"/>
          <a:ea typeface="+mn-ea"/>
          <a:cs typeface="+mn-cs"/>
        </a:defRPr>
      </a:lvl1pPr>
      <a:lvl2pPr marL="901700" indent="-444500" algn="l" defTabSz="914400" rtl="0" eaLnBrk="1" latinLnBrk="0" hangingPunct="1">
        <a:spcBef>
          <a:spcPct val="20000"/>
        </a:spcBef>
        <a:buClr>
          <a:schemeClr val="accent2"/>
        </a:buClr>
        <a:buFont typeface="Arial" pitchFamily="34" charset="0"/>
        <a:buChar char="–"/>
        <a:defRPr sz="3200" kern="1200">
          <a:solidFill>
            <a:schemeClr val="tx2"/>
          </a:solidFill>
          <a:latin typeface="+mn-lt"/>
          <a:ea typeface="+mn-ea"/>
          <a:cs typeface="+mn-cs"/>
        </a:defRPr>
      </a:lvl2pPr>
      <a:lvl3pPr marL="1346200" indent="-431800" algn="l" defTabSz="914400" rtl="0" eaLnBrk="1" latinLnBrk="0" hangingPunct="1">
        <a:spcBef>
          <a:spcPct val="20000"/>
        </a:spcBef>
        <a:buClr>
          <a:schemeClr val="accent1"/>
        </a:buClr>
        <a:buFont typeface="Courier New" pitchFamily="49" charset="0"/>
        <a:buChar char="o"/>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andinskycollege.nl/"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6BCEE-C77F-1BEC-46C6-56C774FD9093}"/>
              </a:ext>
            </a:extLst>
          </p:cNvPr>
          <p:cNvSpPr>
            <a:spLocks noGrp="1"/>
          </p:cNvSpPr>
          <p:nvPr>
            <p:ph type="ctrTitle"/>
          </p:nvPr>
        </p:nvSpPr>
        <p:spPr>
          <a:xfrm>
            <a:off x="1752414" y="2656795"/>
            <a:ext cx="8197831" cy="315005"/>
          </a:xfrm>
        </p:spPr>
        <p:txBody>
          <a:bodyPr>
            <a:normAutofit fontScale="90000"/>
          </a:bodyPr>
          <a:lstStyle/>
          <a:p>
            <a:r>
              <a:rPr lang="nl-NL" sz="4000" dirty="0"/>
              <a:t>In gesprek met leerlingen over inclusiever onderwijs</a:t>
            </a:r>
          </a:p>
        </p:txBody>
      </p:sp>
      <p:sp>
        <p:nvSpPr>
          <p:cNvPr id="3" name="Ondertitel 2">
            <a:extLst>
              <a:ext uri="{FF2B5EF4-FFF2-40B4-BE49-F238E27FC236}">
                <a16:creationId xmlns:a16="http://schemas.microsoft.com/office/drawing/2014/main" id="{9FA93B97-7F64-D312-9F1F-2452005E5C6E}"/>
              </a:ext>
            </a:extLst>
          </p:cNvPr>
          <p:cNvSpPr>
            <a:spLocks noGrp="1"/>
          </p:cNvSpPr>
          <p:nvPr>
            <p:ph type="subTitle" idx="1"/>
          </p:nvPr>
        </p:nvSpPr>
        <p:spPr/>
        <p:txBody>
          <a:bodyPr>
            <a:normAutofit fontScale="55000" lnSpcReduction="20000"/>
          </a:bodyPr>
          <a:lstStyle/>
          <a:p>
            <a:r>
              <a:rPr lang="nl-NL" dirty="0" err="1"/>
              <a:t>Kathelijne</a:t>
            </a:r>
            <a:r>
              <a:rPr lang="nl-NL" dirty="0"/>
              <a:t> Wentink en Monique van Rijnsoever, de Monnikskap</a:t>
            </a:r>
          </a:p>
          <a:p>
            <a:r>
              <a:rPr lang="nl-NL" dirty="0" err="1"/>
              <a:t>Elin</a:t>
            </a:r>
            <a:r>
              <a:rPr lang="nl-NL" dirty="0"/>
              <a:t> Meijnen, </a:t>
            </a:r>
            <a:r>
              <a:rPr lang="nl-NL" dirty="0" err="1"/>
              <a:t>Kandinsky</a:t>
            </a:r>
            <a:r>
              <a:rPr lang="nl-NL" dirty="0"/>
              <a:t> College</a:t>
            </a:r>
          </a:p>
          <a:p>
            <a:r>
              <a:rPr lang="nl-NL" dirty="0"/>
              <a:t>Leerlingen van </a:t>
            </a:r>
            <a:r>
              <a:rPr lang="nl-NL" dirty="0" err="1"/>
              <a:t>Kandinsky</a:t>
            </a:r>
            <a:r>
              <a:rPr lang="nl-NL" dirty="0"/>
              <a:t> College en de Monnikskap</a:t>
            </a:r>
          </a:p>
          <a:p>
            <a:r>
              <a:rPr lang="nl-NL" dirty="0"/>
              <a:t>Jessica Tissink, VO-raad</a:t>
            </a:r>
          </a:p>
          <a:p>
            <a:r>
              <a:rPr lang="nl-NL" dirty="0"/>
              <a:t>Marjolein Zandbergen, Steunpunt Passend Onderwijs</a:t>
            </a:r>
          </a:p>
        </p:txBody>
      </p:sp>
    </p:spTree>
    <p:extLst>
      <p:ext uri="{BB962C8B-B14F-4D97-AF65-F5344CB8AC3E}">
        <p14:creationId xmlns:p14="http://schemas.microsoft.com/office/powerpoint/2010/main" val="279662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6AC3-A715-2779-2C99-14AEECC8F8A5}"/>
              </a:ext>
            </a:extLst>
          </p:cNvPr>
          <p:cNvSpPr>
            <a:spLocks noGrp="1"/>
          </p:cNvSpPr>
          <p:nvPr>
            <p:ph type="title"/>
          </p:nvPr>
        </p:nvSpPr>
        <p:spPr>
          <a:xfrm>
            <a:off x="482171" y="274638"/>
            <a:ext cx="11151029" cy="1143000"/>
          </a:xfrm>
        </p:spPr>
        <p:txBody>
          <a:bodyPr anchor="ctr">
            <a:normAutofit/>
          </a:bodyPr>
          <a:lstStyle/>
          <a:p>
            <a:r>
              <a:rPr lang="nl-NL" sz="3200" dirty="0"/>
              <a:t>Gesprekstafels (aan de hand van dialoogkaarten Sofie Sergeant)</a:t>
            </a:r>
          </a:p>
        </p:txBody>
      </p:sp>
      <p:pic>
        <p:nvPicPr>
          <p:cNvPr id="4" name="Afbeelding 3" descr="Afbeelding met tekst, boek, doos, kaart&#10;&#10;Automatisch gegenereerde beschrijving">
            <a:extLst>
              <a:ext uri="{FF2B5EF4-FFF2-40B4-BE49-F238E27FC236}">
                <a16:creationId xmlns:a16="http://schemas.microsoft.com/office/drawing/2014/main" id="{0F34EEE5-7650-7C5F-75EF-84191DD91A12}"/>
              </a:ext>
            </a:extLst>
          </p:cNvPr>
          <p:cNvPicPr>
            <a:picLocks noChangeAspect="1"/>
          </p:cNvPicPr>
          <p:nvPr/>
        </p:nvPicPr>
        <p:blipFill>
          <a:blip r:embed="rId2"/>
          <a:stretch>
            <a:fillRect/>
          </a:stretch>
        </p:blipFill>
        <p:spPr>
          <a:xfrm>
            <a:off x="1491615" y="1600201"/>
            <a:ext cx="3620769" cy="4525963"/>
          </a:xfrm>
          <a:prstGeom prst="rect">
            <a:avLst/>
          </a:prstGeom>
          <a:noFill/>
        </p:spPr>
      </p:pic>
      <p:sp>
        <p:nvSpPr>
          <p:cNvPr id="3" name="Tijdelijke aanduiding voor inhoud 2">
            <a:extLst>
              <a:ext uri="{FF2B5EF4-FFF2-40B4-BE49-F238E27FC236}">
                <a16:creationId xmlns:a16="http://schemas.microsoft.com/office/drawing/2014/main" id="{E95EE5E2-E2B6-E3A4-EABC-73BEBE0935B4}"/>
              </a:ext>
            </a:extLst>
          </p:cNvPr>
          <p:cNvSpPr>
            <a:spLocks noGrp="1"/>
          </p:cNvSpPr>
          <p:nvPr>
            <p:ph sz="half" idx="2"/>
          </p:nvPr>
        </p:nvSpPr>
        <p:spPr>
          <a:xfrm>
            <a:off x="6197600" y="1600201"/>
            <a:ext cx="5384800" cy="4525963"/>
          </a:xfrm>
        </p:spPr>
        <p:txBody>
          <a:bodyPr>
            <a:normAutofit/>
          </a:bodyPr>
          <a:lstStyle/>
          <a:p>
            <a:r>
              <a:rPr lang="nl-NL" sz="3200" dirty="0"/>
              <a:t>Welke kansen zie je?</a:t>
            </a:r>
          </a:p>
          <a:p>
            <a:r>
              <a:rPr lang="nl-NL" sz="3200" dirty="0"/>
              <a:t>Hoe worden de leerlingen hier actief bij betrokken?</a:t>
            </a:r>
          </a:p>
          <a:p>
            <a:r>
              <a:rPr lang="nl-NL" sz="3200" dirty="0"/>
              <a:t>Welke stap kun je morgen zetten?</a:t>
            </a:r>
          </a:p>
          <a:p>
            <a:r>
              <a:rPr lang="nl-NL" sz="3200" dirty="0"/>
              <a:t>Welk vervolg ga je aan deze workshop geven?</a:t>
            </a:r>
          </a:p>
          <a:p>
            <a:endParaRPr lang="nl-NL" dirty="0"/>
          </a:p>
        </p:txBody>
      </p:sp>
    </p:spTree>
    <p:extLst>
      <p:ext uri="{BB962C8B-B14F-4D97-AF65-F5344CB8AC3E}">
        <p14:creationId xmlns:p14="http://schemas.microsoft.com/office/powerpoint/2010/main" val="93269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AC974-6182-EA73-ACB3-E2CF48F4A644}"/>
              </a:ext>
            </a:extLst>
          </p:cNvPr>
          <p:cNvSpPr>
            <a:spLocks noGrp="1"/>
          </p:cNvSpPr>
          <p:nvPr>
            <p:ph type="title"/>
          </p:nvPr>
        </p:nvSpPr>
        <p:spPr>
          <a:xfrm>
            <a:off x="2006171" y="1600201"/>
            <a:ext cx="9094448" cy="1978741"/>
          </a:xfrm>
        </p:spPr>
        <p:txBody>
          <a:bodyPr anchor="ctr">
            <a:noAutofit/>
          </a:bodyPr>
          <a:lstStyle/>
          <a:p>
            <a:r>
              <a:rPr lang="nl-NL" sz="4800" dirty="0">
                <a:solidFill>
                  <a:schemeClr val="accent4">
                    <a:lumMod val="75000"/>
                  </a:schemeClr>
                </a:solidFill>
              </a:rPr>
              <a:t>Bedankt voor je interesse in de route naar inclusiever onderwijs</a:t>
            </a:r>
            <a:br>
              <a:rPr lang="nl-NL" sz="4800" dirty="0">
                <a:solidFill>
                  <a:schemeClr val="accent4">
                    <a:lumMod val="75000"/>
                  </a:schemeClr>
                </a:solidFill>
              </a:rPr>
            </a:br>
            <a:br>
              <a:rPr lang="nl-NL" sz="4800" dirty="0">
                <a:solidFill>
                  <a:schemeClr val="accent4">
                    <a:lumMod val="75000"/>
                  </a:schemeClr>
                </a:solidFill>
              </a:rPr>
            </a:br>
            <a:r>
              <a:rPr lang="nl-NL" sz="4800" dirty="0"/>
              <a:t>Veel succes!</a:t>
            </a:r>
          </a:p>
        </p:txBody>
      </p:sp>
      <p:sp>
        <p:nvSpPr>
          <p:cNvPr id="7" name="Tijdelijke aanduiding voor inhoud 6">
            <a:extLst>
              <a:ext uri="{FF2B5EF4-FFF2-40B4-BE49-F238E27FC236}">
                <a16:creationId xmlns:a16="http://schemas.microsoft.com/office/drawing/2014/main" id="{CB2758C2-4B18-5A95-6212-3ED65B16905E}"/>
              </a:ext>
            </a:extLst>
          </p:cNvPr>
          <p:cNvSpPr>
            <a:spLocks noGrp="1"/>
          </p:cNvSpPr>
          <p:nvPr>
            <p:ph sz="half" idx="1"/>
          </p:nvPr>
        </p:nvSpPr>
        <p:spPr>
          <a:xfrm>
            <a:off x="609600" y="1600201"/>
            <a:ext cx="5384800" cy="4525963"/>
          </a:xfrm>
        </p:spPr>
        <p:txBody>
          <a:bodyPr>
            <a:normAutofit/>
          </a:bodyPr>
          <a:lstStyle/>
          <a:p>
            <a:pPr lvl="1"/>
            <a:endParaRPr lang="nl-NL" sz="2800" dirty="0"/>
          </a:p>
          <a:p>
            <a:endParaRPr lang="nl-NL" dirty="0"/>
          </a:p>
        </p:txBody>
      </p:sp>
    </p:spTree>
    <p:extLst>
      <p:ext uri="{BB962C8B-B14F-4D97-AF65-F5344CB8AC3E}">
        <p14:creationId xmlns:p14="http://schemas.microsoft.com/office/powerpoint/2010/main" val="210823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AC974-6182-EA73-ACB3-E2CF48F4A644}"/>
              </a:ext>
            </a:extLst>
          </p:cNvPr>
          <p:cNvSpPr>
            <a:spLocks noGrp="1"/>
          </p:cNvSpPr>
          <p:nvPr>
            <p:ph type="title"/>
          </p:nvPr>
        </p:nvSpPr>
        <p:spPr/>
        <p:txBody>
          <a:bodyPr/>
          <a:lstStyle/>
          <a:p>
            <a:r>
              <a:rPr lang="nl-NL" dirty="0"/>
              <a:t>Programma</a:t>
            </a:r>
          </a:p>
        </p:txBody>
      </p:sp>
      <p:sp>
        <p:nvSpPr>
          <p:cNvPr id="7" name="Tijdelijke aanduiding voor inhoud 6">
            <a:extLst>
              <a:ext uri="{FF2B5EF4-FFF2-40B4-BE49-F238E27FC236}">
                <a16:creationId xmlns:a16="http://schemas.microsoft.com/office/drawing/2014/main" id="{CB2758C2-4B18-5A95-6212-3ED65B16905E}"/>
              </a:ext>
            </a:extLst>
          </p:cNvPr>
          <p:cNvSpPr>
            <a:spLocks noGrp="1"/>
          </p:cNvSpPr>
          <p:nvPr>
            <p:ph idx="1"/>
          </p:nvPr>
        </p:nvSpPr>
        <p:spPr>
          <a:xfrm>
            <a:off x="482170" y="1329920"/>
            <a:ext cx="11151029" cy="4829339"/>
          </a:xfrm>
        </p:spPr>
        <p:txBody>
          <a:bodyPr>
            <a:noAutofit/>
          </a:bodyPr>
          <a:lstStyle/>
          <a:p>
            <a:r>
              <a:rPr lang="nl-NL" sz="2800" dirty="0"/>
              <a:t>Welkom</a:t>
            </a:r>
          </a:p>
          <a:p>
            <a:r>
              <a:rPr lang="nl-NL" sz="2800" dirty="0"/>
              <a:t>Landelijke ontwikkelingen passend en inclusiever onderwijs (Jessica Tissink)</a:t>
            </a:r>
          </a:p>
          <a:p>
            <a:r>
              <a:rPr lang="nl-NL" sz="2800" dirty="0"/>
              <a:t>Voorstellen de Monnikskap &amp; </a:t>
            </a:r>
            <a:r>
              <a:rPr lang="nl-NL" sz="2800" dirty="0" err="1"/>
              <a:t>Kandinsky</a:t>
            </a:r>
            <a:r>
              <a:rPr lang="nl-NL" sz="2800" dirty="0"/>
              <a:t> College</a:t>
            </a:r>
          </a:p>
          <a:p>
            <a:r>
              <a:rPr lang="nl-NL" sz="2800" dirty="0"/>
              <a:t>Interview medewerkers en leerlingen van beide scholen.</a:t>
            </a:r>
          </a:p>
          <a:p>
            <a:r>
              <a:rPr lang="nl-NL" sz="2800" dirty="0"/>
              <a:t>Gesprekstafels</a:t>
            </a:r>
          </a:p>
          <a:p>
            <a:r>
              <a:rPr lang="nl-NL" sz="2800" dirty="0"/>
              <a:t>Plenaire vragen aan leerlingen &amp; scholen</a:t>
            </a:r>
          </a:p>
          <a:p>
            <a:r>
              <a:rPr lang="nl-NL" sz="2800" dirty="0"/>
              <a:t>Afsluiting; wat neem je mee/wat geef je mee?</a:t>
            </a:r>
            <a:endParaRPr lang="nl-NL" sz="2400" dirty="0"/>
          </a:p>
          <a:p>
            <a:pPr lvl="1"/>
            <a:endParaRPr lang="nl-NL" sz="2400" dirty="0"/>
          </a:p>
          <a:p>
            <a:endParaRPr lang="nl-NL" sz="2800" dirty="0"/>
          </a:p>
        </p:txBody>
      </p:sp>
    </p:spTree>
    <p:extLst>
      <p:ext uri="{BB962C8B-B14F-4D97-AF65-F5344CB8AC3E}">
        <p14:creationId xmlns:p14="http://schemas.microsoft.com/office/powerpoint/2010/main" val="299537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AC974-6182-EA73-ACB3-E2CF48F4A644}"/>
              </a:ext>
            </a:extLst>
          </p:cNvPr>
          <p:cNvSpPr>
            <a:spLocks noGrp="1"/>
          </p:cNvSpPr>
          <p:nvPr>
            <p:ph type="title"/>
          </p:nvPr>
        </p:nvSpPr>
        <p:spPr>
          <a:xfrm>
            <a:off x="2006171" y="1600201"/>
            <a:ext cx="9094448" cy="1978741"/>
          </a:xfrm>
        </p:spPr>
        <p:txBody>
          <a:bodyPr anchor="ctr">
            <a:noAutofit/>
          </a:bodyPr>
          <a:lstStyle/>
          <a:p>
            <a:r>
              <a:rPr lang="nl-NL" sz="4800" dirty="0"/>
              <a:t>Landelijke ontwikkelingen passend en inclusiever onderwijs</a:t>
            </a:r>
          </a:p>
        </p:txBody>
      </p:sp>
      <p:sp>
        <p:nvSpPr>
          <p:cNvPr id="7" name="Tijdelijke aanduiding voor inhoud 6">
            <a:extLst>
              <a:ext uri="{FF2B5EF4-FFF2-40B4-BE49-F238E27FC236}">
                <a16:creationId xmlns:a16="http://schemas.microsoft.com/office/drawing/2014/main" id="{CB2758C2-4B18-5A95-6212-3ED65B16905E}"/>
              </a:ext>
            </a:extLst>
          </p:cNvPr>
          <p:cNvSpPr>
            <a:spLocks noGrp="1"/>
          </p:cNvSpPr>
          <p:nvPr>
            <p:ph sz="half" idx="1"/>
          </p:nvPr>
        </p:nvSpPr>
        <p:spPr>
          <a:xfrm>
            <a:off x="609600" y="1600201"/>
            <a:ext cx="5384800" cy="4525963"/>
          </a:xfrm>
        </p:spPr>
        <p:txBody>
          <a:bodyPr>
            <a:normAutofit/>
          </a:bodyPr>
          <a:lstStyle/>
          <a:p>
            <a:pPr lvl="1"/>
            <a:endParaRPr lang="nl-NL" sz="2800"/>
          </a:p>
          <a:p>
            <a:endParaRPr lang="nl-NL"/>
          </a:p>
        </p:txBody>
      </p:sp>
    </p:spTree>
    <p:extLst>
      <p:ext uri="{BB962C8B-B14F-4D97-AF65-F5344CB8AC3E}">
        <p14:creationId xmlns:p14="http://schemas.microsoft.com/office/powerpoint/2010/main" val="174009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AC974-6182-EA73-ACB3-E2CF48F4A644}"/>
              </a:ext>
            </a:extLst>
          </p:cNvPr>
          <p:cNvSpPr>
            <a:spLocks noGrp="1"/>
          </p:cNvSpPr>
          <p:nvPr>
            <p:ph type="title"/>
          </p:nvPr>
        </p:nvSpPr>
        <p:spPr>
          <a:xfrm>
            <a:off x="609600" y="731835"/>
            <a:ext cx="11151029" cy="1143000"/>
          </a:xfrm>
        </p:spPr>
        <p:txBody>
          <a:bodyPr anchor="ctr">
            <a:normAutofit/>
          </a:bodyPr>
          <a:lstStyle/>
          <a:p>
            <a:r>
              <a:rPr lang="nl-NL" dirty="0"/>
              <a:t>Speerpunten VO-raad</a:t>
            </a:r>
          </a:p>
        </p:txBody>
      </p:sp>
      <p:sp>
        <p:nvSpPr>
          <p:cNvPr id="7" name="Tijdelijke aanduiding voor inhoud 6">
            <a:extLst>
              <a:ext uri="{FF2B5EF4-FFF2-40B4-BE49-F238E27FC236}">
                <a16:creationId xmlns:a16="http://schemas.microsoft.com/office/drawing/2014/main" id="{CB2758C2-4B18-5A95-6212-3ED65B16905E}"/>
              </a:ext>
            </a:extLst>
          </p:cNvPr>
          <p:cNvSpPr>
            <a:spLocks noGrp="1"/>
          </p:cNvSpPr>
          <p:nvPr>
            <p:ph sz="half" idx="1"/>
          </p:nvPr>
        </p:nvSpPr>
        <p:spPr>
          <a:xfrm>
            <a:off x="609600" y="1600201"/>
            <a:ext cx="5384800" cy="4525963"/>
          </a:xfrm>
        </p:spPr>
        <p:txBody>
          <a:bodyPr>
            <a:normAutofit/>
          </a:bodyPr>
          <a:lstStyle/>
          <a:p>
            <a:pPr lvl="1"/>
            <a:endParaRPr lang="nl-NL" sz="2800"/>
          </a:p>
          <a:p>
            <a:endParaRPr lang="nl-NL"/>
          </a:p>
        </p:txBody>
      </p:sp>
      <p:pic>
        <p:nvPicPr>
          <p:cNvPr id="4" name="Afbeelding 3" descr="Afbeelding met tekst, schermopname, driehoek, Lettertype&#10;&#10;Automatisch gegenereerde beschrijving">
            <a:extLst>
              <a:ext uri="{FF2B5EF4-FFF2-40B4-BE49-F238E27FC236}">
                <a16:creationId xmlns:a16="http://schemas.microsoft.com/office/drawing/2014/main" id="{080B41DD-58DB-B961-0A8C-9797FAF90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317" y="1166018"/>
            <a:ext cx="5128569" cy="4525963"/>
          </a:xfrm>
          <a:prstGeom prst="rect">
            <a:avLst/>
          </a:prstGeom>
          <a:noFill/>
        </p:spPr>
      </p:pic>
    </p:spTree>
    <p:extLst>
      <p:ext uri="{BB962C8B-B14F-4D97-AF65-F5344CB8AC3E}">
        <p14:creationId xmlns:p14="http://schemas.microsoft.com/office/powerpoint/2010/main" val="10381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AC974-6182-EA73-ACB3-E2CF48F4A644}"/>
              </a:ext>
            </a:extLst>
          </p:cNvPr>
          <p:cNvSpPr>
            <a:spLocks noGrp="1"/>
          </p:cNvSpPr>
          <p:nvPr>
            <p:ph type="title"/>
          </p:nvPr>
        </p:nvSpPr>
        <p:spPr/>
        <p:txBody>
          <a:bodyPr/>
          <a:lstStyle/>
          <a:p>
            <a:r>
              <a:rPr lang="nl-NL" dirty="0"/>
              <a:t>Wat doet de VO-raad aan inclusief onderwijs?</a:t>
            </a:r>
          </a:p>
        </p:txBody>
      </p:sp>
      <p:sp>
        <p:nvSpPr>
          <p:cNvPr id="7" name="Tijdelijke aanduiding voor inhoud 6">
            <a:extLst>
              <a:ext uri="{FF2B5EF4-FFF2-40B4-BE49-F238E27FC236}">
                <a16:creationId xmlns:a16="http://schemas.microsoft.com/office/drawing/2014/main" id="{CB2758C2-4B18-5A95-6212-3ED65B16905E}"/>
              </a:ext>
            </a:extLst>
          </p:cNvPr>
          <p:cNvSpPr>
            <a:spLocks noGrp="1"/>
          </p:cNvSpPr>
          <p:nvPr>
            <p:ph idx="1"/>
          </p:nvPr>
        </p:nvSpPr>
        <p:spPr>
          <a:xfrm>
            <a:off x="482170" y="1329920"/>
            <a:ext cx="11151029" cy="4829339"/>
          </a:xfrm>
        </p:spPr>
        <p:txBody>
          <a:bodyPr>
            <a:noAutofit/>
          </a:bodyPr>
          <a:lstStyle/>
          <a:p>
            <a:pPr lvl="1"/>
            <a:r>
              <a:rPr lang="nl-NL" sz="2400" dirty="0"/>
              <a:t>Inclusiever onderwijs (met een adviescommissie); visie, ambities en bouwstenen</a:t>
            </a:r>
          </a:p>
          <a:p>
            <a:pPr lvl="1"/>
            <a:r>
              <a:rPr lang="nl-NL" sz="2400" dirty="0"/>
              <a:t>Steunpunt passend (en inclusiever) onderwijs met</a:t>
            </a:r>
            <a:endParaRPr lang="nl-NL" sz="1600" dirty="0"/>
          </a:p>
          <a:p>
            <a:pPr lvl="2"/>
            <a:r>
              <a:rPr lang="nl-NL" sz="1800" dirty="0"/>
              <a:t>Praktijkvoorbeelden en werkbezoeken</a:t>
            </a:r>
          </a:p>
          <a:p>
            <a:pPr lvl="2"/>
            <a:r>
              <a:rPr lang="nl-NL" sz="1800" dirty="0"/>
              <a:t>Ondersteuningsprogramma inclusiever onderwijs</a:t>
            </a:r>
          </a:p>
          <a:p>
            <a:pPr lvl="2"/>
            <a:r>
              <a:rPr lang="nl-NL" sz="1800" dirty="0"/>
              <a:t>Masterclasses </a:t>
            </a:r>
            <a:r>
              <a:rPr lang="nl-NL" sz="1800" dirty="0" err="1"/>
              <a:t>ism</a:t>
            </a:r>
            <a:r>
              <a:rPr lang="nl-NL" sz="1800" dirty="0"/>
              <a:t> de </a:t>
            </a:r>
            <a:r>
              <a:rPr lang="nl-NL" sz="1800" dirty="0" err="1"/>
              <a:t>VO-academie</a:t>
            </a:r>
            <a:endParaRPr lang="nl-NL" sz="1800" dirty="0"/>
          </a:p>
          <a:p>
            <a:pPr lvl="2"/>
            <a:r>
              <a:rPr lang="nl-NL" sz="1800" dirty="0"/>
              <a:t>Maatwerk; wat mag er al, examinering, SNS-klassen, variawet</a:t>
            </a:r>
          </a:p>
          <a:p>
            <a:pPr lvl="2"/>
            <a:r>
              <a:rPr lang="nl-NL" sz="1800" dirty="0"/>
              <a:t>Themabijeenkomsten over bijvoorbeeld samenwerking regulier – speciaal onderwijs of schoolaanwezigheid</a:t>
            </a:r>
          </a:p>
          <a:p>
            <a:pPr lvl="1"/>
            <a:r>
              <a:rPr lang="nl-NL" sz="2400" dirty="0"/>
              <a:t>Anders of adaptief organiseren; via Voortgezet Leren</a:t>
            </a:r>
          </a:p>
          <a:p>
            <a:pPr marL="457200" lvl="1" indent="0">
              <a:buNone/>
            </a:pPr>
            <a:endParaRPr lang="nl-NL" sz="2400" dirty="0"/>
          </a:p>
          <a:p>
            <a:endParaRPr lang="nl-NL" sz="2800" dirty="0"/>
          </a:p>
        </p:txBody>
      </p:sp>
    </p:spTree>
    <p:extLst>
      <p:ext uri="{BB962C8B-B14F-4D97-AF65-F5344CB8AC3E}">
        <p14:creationId xmlns:p14="http://schemas.microsoft.com/office/powerpoint/2010/main" val="329710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F652B-4727-80DC-B53E-282F9D716058}"/>
              </a:ext>
            </a:extLst>
          </p:cNvPr>
          <p:cNvSpPr>
            <a:spLocks noGrp="1"/>
          </p:cNvSpPr>
          <p:nvPr>
            <p:ph type="title"/>
          </p:nvPr>
        </p:nvSpPr>
        <p:spPr>
          <a:xfrm>
            <a:off x="885294" y="274638"/>
            <a:ext cx="11151029" cy="1143000"/>
          </a:xfrm>
        </p:spPr>
        <p:txBody>
          <a:bodyPr>
            <a:normAutofit/>
          </a:bodyPr>
          <a:lstStyle/>
          <a:p>
            <a:r>
              <a:rPr lang="nl-NL" dirty="0"/>
              <a:t>Inzet op inclusief onderwijs</a:t>
            </a:r>
          </a:p>
        </p:txBody>
      </p:sp>
      <p:sp>
        <p:nvSpPr>
          <p:cNvPr id="3" name="Tijdelijke aanduiding voor inhoud 2">
            <a:extLst>
              <a:ext uri="{FF2B5EF4-FFF2-40B4-BE49-F238E27FC236}">
                <a16:creationId xmlns:a16="http://schemas.microsoft.com/office/drawing/2014/main" id="{0E13F68A-E901-A33C-4207-445ACB4583B8}"/>
              </a:ext>
            </a:extLst>
          </p:cNvPr>
          <p:cNvSpPr>
            <a:spLocks noGrp="1"/>
          </p:cNvSpPr>
          <p:nvPr>
            <p:ph idx="1"/>
          </p:nvPr>
        </p:nvSpPr>
        <p:spPr/>
        <p:txBody>
          <a:bodyPr/>
          <a:lstStyle/>
          <a:p>
            <a:r>
              <a:rPr lang="nl-NL" dirty="0"/>
              <a:t>‘Scenario 4’: </a:t>
            </a:r>
            <a:r>
              <a:rPr lang="nl-NL" sz="2400" dirty="0">
                <a:effectLst/>
                <a:ea typeface="Calibri" panose="020F0502020204030204" pitchFamily="34" charset="0"/>
                <a:cs typeface="Aptos" panose="020B0004020202020204" pitchFamily="34" charset="0"/>
              </a:rPr>
              <a:t>Zoveel mogelijk integratie van regulier en speciaal onderwijs onder één dak, zodat zoveel mogelijk leerlingen in de buurt samen naar school kunnen, waar mogelijk samen in de les. Er is deels gescheiden aanbod en deels gedeeld aanbod van onderwijs. Er blijft nog wel speciaal onderwijs bestaan voor leerlingen die echt intensievere ondersteuning nodig hebben.</a:t>
            </a:r>
            <a:endParaRPr lang="nl-NL" sz="2400" dirty="0"/>
          </a:p>
          <a:p>
            <a:r>
              <a:rPr lang="nl-NL" dirty="0"/>
              <a:t>Ontwikkeling naar inclusief onderwijs is een beweging</a:t>
            </a:r>
          </a:p>
          <a:p>
            <a:r>
              <a:rPr lang="nl-NL" dirty="0"/>
              <a:t>Ruimte om stappen te zetten in de richting van inclusief onderwijs/bottom-up</a:t>
            </a:r>
          </a:p>
        </p:txBody>
      </p:sp>
    </p:spTree>
    <p:extLst>
      <p:ext uri="{BB962C8B-B14F-4D97-AF65-F5344CB8AC3E}">
        <p14:creationId xmlns:p14="http://schemas.microsoft.com/office/powerpoint/2010/main" val="4550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F3EF7-5918-B78A-4740-173C4C9BAB4A}"/>
              </a:ext>
            </a:extLst>
          </p:cNvPr>
          <p:cNvSpPr>
            <a:spLocks noGrp="1"/>
          </p:cNvSpPr>
          <p:nvPr>
            <p:ph type="title"/>
          </p:nvPr>
        </p:nvSpPr>
        <p:spPr/>
        <p:txBody>
          <a:bodyPr/>
          <a:lstStyle/>
          <a:p>
            <a:r>
              <a:rPr lang="nl-NL" dirty="0"/>
              <a:t>Voortgang passend onderwijs, Kamerbrief OCW</a:t>
            </a:r>
          </a:p>
        </p:txBody>
      </p:sp>
      <p:sp>
        <p:nvSpPr>
          <p:cNvPr id="3" name="Tijdelijke aanduiding voor inhoud 2">
            <a:extLst>
              <a:ext uri="{FF2B5EF4-FFF2-40B4-BE49-F238E27FC236}">
                <a16:creationId xmlns:a16="http://schemas.microsoft.com/office/drawing/2014/main" id="{601D1C3B-69A6-4F54-45F4-BA56D4F0FDB6}"/>
              </a:ext>
            </a:extLst>
          </p:cNvPr>
          <p:cNvSpPr>
            <a:spLocks noGrp="1"/>
          </p:cNvSpPr>
          <p:nvPr>
            <p:ph idx="1"/>
          </p:nvPr>
        </p:nvSpPr>
        <p:spPr/>
        <p:txBody>
          <a:bodyPr/>
          <a:lstStyle/>
          <a:p>
            <a:r>
              <a:rPr lang="nl-NL" dirty="0"/>
              <a:t>Positie ouders en leerlingen;</a:t>
            </a:r>
          </a:p>
          <a:p>
            <a:pPr lvl="1"/>
            <a:r>
              <a:rPr lang="nl-NL" dirty="0"/>
              <a:t>Wetsvoorstel </a:t>
            </a:r>
            <a:r>
              <a:rPr lang="nl-NL" dirty="0" err="1"/>
              <a:t>hoorrecht</a:t>
            </a:r>
            <a:r>
              <a:rPr lang="nl-NL" dirty="0"/>
              <a:t> OPP</a:t>
            </a:r>
          </a:p>
          <a:p>
            <a:pPr lvl="1"/>
            <a:r>
              <a:rPr lang="nl-NL" dirty="0"/>
              <a:t>Informatie extra ondersteuning in de schoolgids</a:t>
            </a:r>
          </a:p>
          <a:p>
            <a:pPr lvl="1"/>
            <a:r>
              <a:rPr lang="nl-NL" dirty="0"/>
              <a:t>Handreiking OPP</a:t>
            </a:r>
          </a:p>
          <a:p>
            <a:r>
              <a:rPr lang="nl-NL" dirty="0"/>
              <a:t>Rollen en verantwoordelijkheden besturen en </a:t>
            </a:r>
            <a:r>
              <a:rPr lang="nl-NL" dirty="0" err="1"/>
              <a:t>swv’en</a:t>
            </a:r>
            <a:endParaRPr lang="nl-NL" dirty="0"/>
          </a:p>
          <a:p>
            <a:r>
              <a:rPr lang="nl-NL" dirty="0"/>
              <a:t>Wachtlijsten speciaal onderwijs</a:t>
            </a:r>
          </a:p>
          <a:p>
            <a:r>
              <a:rPr lang="nl-NL" dirty="0"/>
              <a:t>Verzuimcijfers</a:t>
            </a:r>
          </a:p>
          <a:p>
            <a:pPr marL="0" indent="0">
              <a:buNone/>
            </a:pPr>
            <a:endParaRPr lang="nl-NL" dirty="0"/>
          </a:p>
        </p:txBody>
      </p:sp>
    </p:spTree>
    <p:extLst>
      <p:ext uri="{BB962C8B-B14F-4D97-AF65-F5344CB8AC3E}">
        <p14:creationId xmlns:p14="http://schemas.microsoft.com/office/powerpoint/2010/main" val="418547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8A3EE-769A-5BA8-1229-76A4061A4C82}"/>
              </a:ext>
            </a:extLst>
          </p:cNvPr>
          <p:cNvSpPr>
            <a:spLocks noGrp="1"/>
          </p:cNvSpPr>
          <p:nvPr>
            <p:ph type="title"/>
          </p:nvPr>
        </p:nvSpPr>
        <p:spPr/>
        <p:txBody>
          <a:bodyPr/>
          <a:lstStyle/>
          <a:p>
            <a:r>
              <a:rPr lang="nl-NL" dirty="0"/>
              <a:t>Inclusief onderwijs, Kamerbrief OCW</a:t>
            </a:r>
          </a:p>
        </p:txBody>
      </p:sp>
      <p:sp>
        <p:nvSpPr>
          <p:cNvPr id="3" name="Tijdelijke aanduiding voor inhoud 2">
            <a:extLst>
              <a:ext uri="{FF2B5EF4-FFF2-40B4-BE49-F238E27FC236}">
                <a16:creationId xmlns:a16="http://schemas.microsoft.com/office/drawing/2014/main" id="{C7AC487D-5601-4A1B-99B1-4AEC94202096}"/>
              </a:ext>
            </a:extLst>
          </p:cNvPr>
          <p:cNvSpPr>
            <a:spLocks noGrp="1"/>
          </p:cNvSpPr>
          <p:nvPr>
            <p:ph idx="1"/>
          </p:nvPr>
        </p:nvSpPr>
        <p:spPr/>
        <p:txBody>
          <a:bodyPr>
            <a:normAutofit lnSpcReduction="10000"/>
          </a:bodyPr>
          <a:lstStyle/>
          <a:p>
            <a:r>
              <a:rPr lang="nl-NL" dirty="0"/>
              <a:t>Nadere uitwerking ambitie in beleidskader</a:t>
            </a:r>
          </a:p>
          <a:p>
            <a:r>
              <a:rPr lang="nl-NL" dirty="0">
                <a:effectLst/>
                <a:latin typeface="+mj-lt"/>
                <a:ea typeface="Times New Roman" panose="02020603050405020304" pitchFamily="18" charset="0"/>
              </a:rPr>
              <a:t>Definitie: Alle leerlingen hebben thuisnabij, volwaardig en gelijkwaardig toegang tot onderwijs waarin zij zich samen kunnen ontwikkelen en kunnen leren en participeren</a:t>
            </a:r>
          </a:p>
          <a:p>
            <a:r>
              <a:rPr lang="nl-NL" dirty="0">
                <a:latin typeface="+mj-lt"/>
              </a:rPr>
              <a:t>Vervolg regeling regulier-speciaal, Zorg in Onderwijstijd, Onderwijs-Zorg-Arrangementen en digitaal afstandsonderwijs</a:t>
            </a:r>
          </a:p>
          <a:p>
            <a:r>
              <a:rPr lang="nl-NL" dirty="0">
                <a:latin typeface="+mj-lt"/>
              </a:rPr>
              <a:t>Debat 29 mei 2024</a:t>
            </a:r>
          </a:p>
          <a:p>
            <a:endParaRPr lang="nl-NL" dirty="0"/>
          </a:p>
        </p:txBody>
      </p:sp>
    </p:spTree>
    <p:extLst>
      <p:ext uri="{BB962C8B-B14F-4D97-AF65-F5344CB8AC3E}">
        <p14:creationId xmlns:p14="http://schemas.microsoft.com/office/powerpoint/2010/main" val="11117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6AC3-A715-2779-2C99-14AEECC8F8A5}"/>
              </a:ext>
            </a:extLst>
          </p:cNvPr>
          <p:cNvSpPr>
            <a:spLocks noGrp="1"/>
          </p:cNvSpPr>
          <p:nvPr>
            <p:ph type="title"/>
          </p:nvPr>
        </p:nvSpPr>
        <p:spPr>
          <a:xfrm>
            <a:off x="2389717" y="4800600"/>
            <a:ext cx="7315200" cy="566738"/>
          </a:xfrm>
        </p:spPr>
        <p:txBody>
          <a:bodyPr anchor="b">
            <a:normAutofit/>
          </a:bodyPr>
          <a:lstStyle/>
          <a:p>
            <a:r>
              <a:rPr lang="nl-NL" dirty="0"/>
              <a:t>Interview</a:t>
            </a:r>
          </a:p>
        </p:txBody>
      </p:sp>
      <p:pic>
        <p:nvPicPr>
          <p:cNvPr id="5" name="Afbeelding 4">
            <a:extLst>
              <a:ext uri="{FF2B5EF4-FFF2-40B4-BE49-F238E27FC236}">
                <a16:creationId xmlns:a16="http://schemas.microsoft.com/office/drawing/2014/main" id="{11E44E79-D3B9-72B0-C18F-C719650A7FB5}"/>
              </a:ext>
            </a:extLst>
          </p:cNvPr>
          <p:cNvPicPr>
            <a:picLocks noChangeAspect="1"/>
          </p:cNvPicPr>
          <p:nvPr/>
        </p:nvPicPr>
        <p:blipFill rotWithShape="1">
          <a:blip r:embed="rId2">
            <a:extLst>
              <a:ext uri="{28A0092B-C50C-407E-A947-70E740481C1C}">
                <a14:useLocalDpi xmlns:a14="http://schemas.microsoft.com/office/drawing/2010/main" val="0"/>
              </a:ext>
            </a:extLst>
          </a:blip>
          <a:srcRect l="7355" r="7355"/>
          <a:stretch/>
        </p:blipFill>
        <p:spPr>
          <a:xfrm>
            <a:off x="2438400" y="508866"/>
            <a:ext cx="7315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jdelijke aanduiding voor inhoud 2">
            <a:extLst>
              <a:ext uri="{FF2B5EF4-FFF2-40B4-BE49-F238E27FC236}">
                <a16:creationId xmlns:a16="http://schemas.microsoft.com/office/drawing/2014/main" id="{E95EE5E2-E2B6-E3A4-EABC-73BEBE0935B4}"/>
              </a:ext>
            </a:extLst>
          </p:cNvPr>
          <p:cNvSpPr>
            <a:spLocks noGrp="1"/>
          </p:cNvSpPr>
          <p:nvPr>
            <p:ph type="body" sz="half" idx="2"/>
          </p:nvPr>
        </p:nvSpPr>
        <p:spPr>
          <a:xfrm>
            <a:off x="2389717" y="5367338"/>
            <a:ext cx="7315200" cy="804862"/>
          </a:xfrm>
        </p:spPr>
        <p:txBody>
          <a:bodyPr>
            <a:normAutofit/>
          </a:bodyPr>
          <a:lstStyle/>
          <a:p>
            <a:r>
              <a:rPr lang="nl-NL" dirty="0">
                <a:hlinkClick r:id="rId3"/>
              </a:rPr>
              <a:t>https://kandinskycollege.nl/</a:t>
            </a:r>
            <a:endParaRPr lang="nl-NL" dirty="0"/>
          </a:p>
          <a:p>
            <a:endParaRPr lang="nl-NL" dirty="0"/>
          </a:p>
        </p:txBody>
      </p:sp>
    </p:spTree>
    <p:extLst>
      <p:ext uri="{BB962C8B-B14F-4D97-AF65-F5344CB8AC3E}">
        <p14:creationId xmlns:p14="http://schemas.microsoft.com/office/powerpoint/2010/main" val="3422577378"/>
      </p:ext>
    </p:extLst>
  </p:cSld>
  <p:clrMapOvr>
    <a:masterClrMapping/>
  </p:clrMapOvr>
</p:sld>
</file>

<file path=ppt/theme/theme1.xml><?xml version="1.0" encoding="utf-8"?>
<a:theme xmlns:a="http://schemas.openxmlformats.org/drawingml/2006/main" name="Vo-raad huisstijl">
  <a:themeElements>
    <a:clrScheme name="VO-raad">
      <a:dk1>
        <a:srgbClr val="1F145D"/>
      </a:dk1>
      <a:lt1>
        <a:sysClr val="window" lastClr="FFFFFF"/>
      </a:lt1>
      <a:dk2>
        <a:srgbClr val="464F54"/>
      </a:dk2>
      <a:lt2>
        <a:srgbClr val="FFFFFF"/>
      </a:lt2>
      <a:accent1>
        <a:srgbClr val="1F145D"/>
      </a:accent1>
      <a:accent2>
        <a:srgbClr val="CF0F2C"/>
      </a:accent2>
      <a:accent3>
        <a:srgbClr val="CF0F2C"/>
      </a:accent3>
      <a:accent4>
        <a:srgbClr val="CF0F2C"/>
      </a:accent4>
      <a:accent5>
        <a:srgbClr val="CF0F2C"/>
      </a:accent5>
      <a:accent6>
        <a:srgbClr val="CF0F2C"/>
      </a:accent6>
      <a:hlink>
        <a:srgbClr val="1F145D"/>
      </a:hlink>
      <a:folHlink>
        <a:srgbClr val="CF0F2C"/>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aad huisstijl" id="{7B89E408-CC1B-4C69-9078-727D19F67386}" vid="{25991F61-8EFD-4938-8C75-B07F0713A25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08aa25-1c58-4378-8ce3-35860ee64590" xsi:nil="true"/>
    <lcf76f155ced4ddcb4097134ff3c332f xmlns="b0e9a0bd-7ef8-4bef-9a5d-ae8a265730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A0A0951D93994E832C492C0797C039" ma:contentTypeVersion="18" ma:contentTypeDescription="Een nieuw document maken." ma:contentTypeScope="" ma:versionID="a7d6822e1233f853a1dda4e2095e2f5e">
  <xsd:schema xmlns:xsd="http://www.w3.org/2001/XMLSchema" xmlns:xs="http://www.w3.org/2001/XMLSchema" xmlns:p="http://schemas.microsoft.com/office/2006/metadata/properties" xmlns:ns2="b0e9a0bd-7ef8-4bef-9a5d-ae8a26573064" xmlns:ns3="7508aa25-1c58-4378-8ce3-35860ee64590" targetNamespace="http://schemas.microsoft.com/office/2006/metadata/properties" ma:root="true" ma:fieldsID="a5a0ef0a940d92e246e130b00dae50cd" ns2:_="" ns3:_="">
    <xsd:import namespace="b0e9a0bd-7ef8-4bef-9a5d-ae8a26573064"/>
    <xsd:import namespace="7508aa25-1c58-4378-8ce3-35860ee64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9a0bd-7ef8-4bef-9a5d-ae8a26573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cb22535c-56a5-4bef-9c15-4c767476c03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8aa25-1c58-4378-8ce3-35860ee64590" elementFormDefault="qualified">
    <xsd:import namespace="http://schemas.microsoft.com/office/2006/documentManagement/types"/>
    <xsd:import namespace="http://schemas.microsoft.com/office/infopath/2007/PartnerControls"/>
    <xsd:element name="SharedWithUsers" ma:index="13"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03c2725-9ea6-4226-8ff1-b84a1d6eef0a}" ma:internalName="TaxCatchAll" ma:showField="CatchAllData" ma:web="7508aa25-1c58-4378-8ce3-35860ee64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C2F31-559C-4363-81D4-2CFDF2DBBC1D}">
  <ds:schemaRefs>
    <ds:schemaRef ds:uri="http://schemas.microsoft.com/sharepoint/v3/contenttype/forms"/>
  </ds:schemaRefs>
</ds:datastoreItem>
</file>

<file path=customXml/itemProps2.xml><?xml version="1.0" encoding="utf-8"?>
<ds:datastoreItem xmlns:ds="http://schemas.openxmlformats.org/officeDocument/2006/customXml" ds:itemID="{605D7BF7-68BF-4324-936F-32FFBE503CEE}">
  <ds:schemaRefs>
    <ds:schemaRef ds:uri="http://purl.org/dc/dcmitype/"/>
    <ds:schemaRef ds:uri="b0e9a0bd-7ef8-4bef-9a5d-ae8a26573064"/>
    <ds:schemaRef ds:uri="http://www.w3.org/XML/1998/namespace"/>
    <ds:schemaRef ds:uri="7508aa25-1c58-4378-8ce3-35860ee64590"/>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7B1D1CF-EEC8-4A5B-8B67-5F0751696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9a0bd-7ef8-4bef-9a5d-ae8a26573064"/>
    <ds:schemaRef ds:uri="7508aa25-1c58-4378-8ce3-35860ee64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Vo-raad huisstijl</Template>
  <TotalTime>5826</TotalTime>
  <Words>451</Words>
  <Application>Microsoft Office PowerPoint</Application>
  <PresentationFormat>Breedbeeld</PresentationFormat>
  <Paragraphs>57</Paragraphs>
  <Slides>11</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Aptos</vt:lpstr>
      <vt:lpstr>Arial</vt:lpstr>
      <vt:lpstr>Calibri</vt:lpstr>
      <vt:lpstr>Courier New</vt:lpstr>
      <vt:lpstr>Garamond</vt:lpstr>
      <vt:lpstr>Wingdings</vt:lpstr>
      <vt:lpstr>Vo-raad huisstijl</vt:lpstr>
      <vt:lpstr>In gesprek met leerlingen over inclusiever onderwijs</vt:lpstr>
      <vt:lpstr>Programma</vt:lpstr>
      <vt:lpstr>Landelijke ontwikkelingen passend en inclusiever onderwijs</vt:lpstr>
      <vt:lpstr>Speerpunten VO-raad</vt:lpstr>
      <vt:lpstr>Wat doet de VO-raad aan inclusief onderwijs?</vt:lpstr>
      <vt:lpstr>Inzet op inclusief onderwijs</vt:lpstr>
      <vt:lpstr>Voortgang passend onderwijs, Kamerbrief OCW</vt:lpstr>
      <vt:lpstr>Inclusief onderwijs, Kamerbrief OCW</vt:lpstr>
      <vt:lpstr>Interview</vt:lpstr>
      <vt:lpstr>Gesprekstafels (aan de hand van dialoogkaarten Sofie Sergeant)</vt:lpstr>
      <vt:lpstr>Bedankt voor je interesse in de route naar inclusiever onderwijs  Veel succes!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SLIMsubsidie</dc:title>
  <dc:creator>Joppe van Woudenberg</dc:creator>
  <cp:lastModifiedBy>Joelle Vlasveld</cp:lastModifiedBy>
  <cp:revision>12</cp:revision>
  <cp:lastPrinted>2023-09-25T15:24:21Z</cp:lastPrinted>
  <dcterms:created xsi:type="dcterms:W3CDTF">2023-03-09T13:10:59Z</dcterms:created>
  <dcterms:modified xsi:type="dcterms:W3CDTF">2024-04-18T09:52:49Z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0x010100F1A0A0951D93994E832C492C0797C039</vt:lpwstr>
  </property>
  <property fmtid="{D5CDD505-2E9C-101B-9397-08002B2CF9AE}" pid="3" name="MediaServiceImageTags">
    <vt:lpwstr/>
  </property>
</Properties>
</file>